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76" r:id="rId3"/>
    <p:sldId id="279" r:id="rId4"/>
    <p:sldId id="256" r:id="rId5"/>
    <p:sldId id="263" r:id="rId6"/>
    <p:sldId id="274" r:id="rId7"/>
    <p:sldId id="260" r:id="rId8"/>
    <p:sldId id="259" r:id="rId9"/>
    <p:sldId id="257" r:id="rId10"/>
    <p:sldId id="266" r:id="rId11"/>
    <p:sldId id="264" r:id="rId12"/>
    <p:sldId id="271" r:id="rId13"/>
    <p:sldId id="265" r:id="rId14"/>
    <p:sldId id="275" r:id="rId15"/>
    <p:sldId id="268" r:id="rId16"/>
    <p:sldId id="267" r:id="rId17"/>
    <p:sldId id="277" r:id="rId18"/>
    <p:sldId id="269" r:id="rId19"/>
    <p:sldId id="261" r:id="rId20"/>
    <p:sldId id="262" r:id="rId21"/>
    <p:sldId id="270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17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393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9196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980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3211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9527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4220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986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773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834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066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224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961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75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965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461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053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appsj1.cggedomex.gob.mx:8443/serviciosocial/servlet/com.serviciosocial.inici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pc\Desktop\tesi.png">
            <a:extLst>
              <a:ext uri="{FF2B5EF4-FFF2-40B4-BE49-F238E27FC236}">
                <a16:creationId xmlns:a16="http://schemas.microsoft.com/office/drawing/2014/main" id="{5B865363-81BC-F88C-9C6E-CA9288F38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424" y="3966166"/>
            <a:ext cx="1099008" cy="170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uenta-Sistema">
            <a:extLst>
              <a:ext uri="{FF2B5EF4-FFF2-40B4-BE49-F238E27FC236}">
                <a16:creationId xmlns:a16="http://schemas.microsoft.com/office/drawing/2014/main" id="{B5C80244-296D-7DAA-0F9C-8DA1291D5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4" y="242022"/>
            <a:ext cx="1669132" cy="6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2841092-7806-7D69-E60D-20E4353A410C}"/>
              </a:ext>
            </a:extLst>
          </p:cNvPr>
          <p:cNvSpPr/>
          <p:nvPr/>
        </p:nvSpPr>
        <p:spPr>
          <a:xfrm>
            <a:off x="1365983" y="1927883"/>
            <a:ext cx="442044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¡BIENVENIDOS!</a:t>
            </a:r>
          </a:p>
          <a:p>
            <a:pPr algn="ctr"/>
            <a:endParaRPr lang="es-ES" sz="3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" sz="30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PLATICA DE INDUCCIÓN </a:t>
            </a:r>
          </a:p>
          <a:p>
            <a:pPr algn="ctr"/>
            <a:endParaRPr lang="es-ES" sz="3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s-ES" sz="3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SERVICIO SOCIAL</a:t>
            </a:r>
            <a:endParaRPr lang="es-ES" sz="3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4" descr="TESI::Sistema::Gestión::Calidad">
            <a:extLst>
              <a:ext uri="{FF2B5EF4-FFF2-40B4-BE49-F238E27FC236}">
                <a16:creationId xmlns:a16="http://schemas.microsoft.com/office/drawing/2014/main" id="{26B97E94-3FF6-C289-F7CB-805A5C112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85856" y="6090350"/>
            <a:ext cx="4771664" cy="56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0E2267F-97A2-D6DF-9E57-91E1C3C5FF9C}"/>
              </a:ext>
            </a:extLst>
          </p:cNvPr>
          <p:cNvSpPr/>
          <p:nvPr/>
        </p:nvSpPr>
        <p:spPr>
          <a:xfrm>
            <a:off x="2105973" y="199800"/>
            <a:ext cx="62792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</p:spTree>
    <p:extLst>
      <p:ext uri="{BB962C8B-B14F-4D97-AF65-F5344CB8AC3E}">
        <p14:creationId xmlns:p14="http://schemas.microsoft.com/office/powerpoint/2010/main" val="3700752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56A776-382E-54A6-B51E-0D24FA550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39" y="2532591"/>
            <a:ext cx="5074921" cy="223152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6" descr="Cuenta-Sistema">
            <a:extLst>
              <a:ext uri="{FF2B5EF4-FFF2-40B4-BE49-F238E27FC236}">
                <a16:creationId xmlns:a16="http://schemas.microsoft.com/office/drawing/2014/main" id="{608C47B1-1AD2-59DB-BC43-85DF40C44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0" y="460052"/>
            <a:ext cx="1249192" cy="4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0DB21E5E-0543-A0B8-3A59-964A91555905}"/>
              </a:ext>
            </a:extLst>
          </p:cNvPr>
          <p:cNvGrpSpPr/>
          <p:nvPr/>
        </p:nvGrpSpPr>
        <p:grpSpPr>
          <a:xfrm>
            <a:off x="1386229" y="1098860"/>
            <a:ext cx="6007599" cy="4607194"/>
            <a:chOff x="1386229" y="1098860"/>
            <a:chExt cx="6007599" cy="4607194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8C62ACF-48F8-C645-C76B-BF3EB4D8BD98}"/>
                </a:ext>
              </a:extLst>
            </p:cNvPr>
            <p:cNvSpPr txBox="1"/>
            <p:nvPr/>
          </p:nvSpPr>
          <p:spPr>
            <a:xfrm>
              <a:off x="1589037" y="4967390"/>
              <a:ext cx="58047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b="1" i="1" dirty="0">
                  <a:solidFill>
                    <a:schemeClr val="accent6">
                      <a:lumMod val="75000"/>
                    </a:schemeClr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El link y las indicaciones para el ingreso al sistema se le hace llegar mediante el correo una semana después a partir de que dejan la </a:t>
              </a:r>
              <a:r>
                <a:rPr lang="es-ES" sz="1400" b="1" i="1" u="sng" dirty="0">
                  <a:solidFill>
                    <a:schemeClr val="accent6">
                      <a:lumMod val="75000"/>
                    </a:schemeClr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carta de aceptación.</a:t>
              </a:r>
              <a:endParaRPr lang="es-MX" sz="14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6FC4E77-B7D8-0A1C-428B-A48D2B7E5B40}"/>
                </a:ext>
              </a:extLst>
            </p:cNvPr>
            <p:cNvSpPr txBox="1"/>
            <p:nvPr/>
          </p:nvSpPr>
          <p:spPr>
            <a:xfrm>
              <a:off x="1386229" y="1098860"/>
              <a:ext cx="58047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i="1" dirty="0">
                  <a:solidFill>
                    <a:schemeClr val="accent2">
                      <a:lumMod val="75000"/>
                    </a:schemeClr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Sistema Integral de Servicio </a:t>
              </a:r>
              <a:r>
                <a:rPr lang="es-ES" sz="1600" b="1" i="1" dirty="0">
                  <a:solidFill>
                    <a:schemeClr val="accent2">
                      <a:lumMod val="75000"/>
                    </a:schemeClr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s-ES" sz="1600" b="1" i="1" dirty="0">
                  <a:solidFill>
                    <a:schemeClr val="accent2">
                      <a:lumMod val="75000"/>
                    </a:schemeClr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ocial (SISS)</a:t>
              </a:r>
              <a:endParaRPr lang="es-MX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57118F32-3E99-DB79-E414-A69FC3DF0BA1}"/>
                </a:ext>
              </a:extLst>
            </p:cNvPr>
            <p:cNvSpPr txBox="1"/>
            <p:nvPr/>
          </p:nvSpPr>
          <p:spPr>
            <a:xfrm>
              <a:off x="1609344" y="1437414"/>
              <a:ext cx="534404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s-ES" sz="16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S" sz="1600" dirty="0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Link:</a:t>
              </a:r>
              <a:r>
                <a:rPr lang="es-ES" sz="1600" dirty="0">
                  <a:solidFill>
                    <a:srgbClr val="0070C0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s-ES" sz="1600" dirty="0">
                  <a:solidFill>
                    <a:srgbClr val="0070C0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https://appsj1.cggedomex.gob.mx:8443/serviciosocial/servlet/com.serviciosocial.inicio</a:t>
              </a:r>
              <a:r>
                <a:rPr lang="es-ES" sz="1600" dirty="0">
                  <a:solidFill>
                    <a:srgbClr val="0070C0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endParaRPr lang="es-ES" sz="1600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BB9C01C2-62FE-6F18-A889-1F432FBA84E1}"/>
              </a:ext>
            </a:extLst>
          </p:cNvPr>
          <p:cNvSpPr/>
          <p:nvPr/>
        </p:nvSpPr>
        <p:spPr>
          <a:xfrm>
            <a:off x="2105973" y="199800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  <p:pic>
        <p:nvPicPr>
          <p:cNvPr id="9" name="Picture 4" descr="TESI::Sistema::Gestión::Calidad">
            <a:extLst>
              <a:ext uri="{FF2B5EF4-FFF2-40B4-BE49-F238E27FC236}">
                <a16:creationId xmlns:a16="http://schemas.microsoft.com/office/drawing/2014/main" id="{6CBD8454-62FB-3CB2-81BA-A4A32BEB2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452628" y="631725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47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uenta-Sistema">
            <a:extLst>
              <a:ext uri="{FF2B5EF4-FFF2-40B4-BE49-F238E27FC236}">
                <a16:creationId xmlns:a16="http://schemas.microsoft.com/office/drawing/2014/main" id="{B73E8AB3-25E8-4EB3-39B0-04906841E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09" y="194792"/>
            <a:ext cx="1455131" cy="52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EA154225-F6B1-EE19-DD1D-58D29235B0B9}"/>
              </a:ext>
            </a:extLst>
          </p:cNvPr>
          <p:cNvGrpSpPr/>
          <p:nvPr/>
        </p:nvGrpSpPr>
        <p:grpSpPr>
          <a:xfrm>
            <a:off x="295437" y="1112247"/>
            <a:ext cx="6281706" cy="4798246"/>
            <a:chOff x="295437" y="1112247"/>
            <a:chExt cx="6281706" cy="4798246"/>
          </a:xfrm>
        </p:grpSpPr>
        <p:pic>
          <p:nvPicPr>
            <p:cNvPr id="2" name="Picture 4" descr="C:\Users\Servicio Social\Pictures\PLATICA SS\SISS\CAMBIO DE CONTRASEÑA.png">
              <a:extLst>
                <a:ext uri="{FF2B5EF4-FFF2-40B4-BE49-F238E27FC236}">
                  <a16:creationId xmlns:a16="http://schemas.microsoft.com/office/drawing/2014/main" id="{D9B407DF-BE39-50AC-9C5B-7E2D2E1B24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4" t="5538" r="3691" b="16382"/>
            <a:stretch/>
          </p:blipFill>
          <p:spPr bwMode="auto">
            <a:xfrm>
              <a:off x="2377440" y="1112247"/>
              <a:ext cx="4199703" cy="2091660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FE6FD470-4B0E-D7A6-823F-9201046667DA}"/>
                </a:ext>
              </a:extLst>
            </p:cNvPr>
            <p:cNvSpPr txBox="1"/>
            <p:nvPr/>
          </p:nvSpPr>
          <p:spPr>
            <a:xfrm>
              <a:off x="295437" y="4080512"/>
              <a:ext cx="18503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i="0" dirty="0">
                  <a:solidFill>
                    <a:schemeClr val="accent2">
                      <a:lumMod val="75000"/>
                    </a:schemeClr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Actualizar información de él(la) alumno (a)</a:t>
              </a:r>
              <a:endParaRPr lang="es-MX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B36D391-98C9-112C-1ECA-E6808954B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5262" y="3531579"/>
              <a:ext cx="4044057" cy="2378914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EB7D7F9-E93D-8AB9-423B-A02F297B3DEA}"/>
                </a:ext>
              </a:extLst>
            </p:cNvPr>
            <p:cNvSpPr txBox="1"/>
            <p:nvPr/>
          </p:nvSpPr>
          <p:spPr>
            <a:xfrm>
              <a:off x="383829" y="1828040"/>
              <a:ext cx="17619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i="0" dirty="0">
                  <a:solidFill>
                    <a:schemeClr val="accent2">
                      <a:lumMod val="75000"/>
                    </a:schemeClr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Solicita cambio de contraseña</a:t>
              </a:r>
              <a:endParaRPr lang="es-MX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3AEC7765-326B-7CC3-691A-18DC51B1C73E}"/>
              </a:ext>
            </a:extLst>
          </p:cNvPr>
          <p:cNvSpPr/>
          <p:nvPr/>
        </p:nvSpPr>
        <p:spPr>
          <a:xfrm>
            <a:off x="2105973" y="117504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  <p:pic>
        <p:nvPicPr>
          <p:cNvPr id="7" name="Picture 4" descr="TESI::Sistema::Gestión::Calidad">
            <a:extLst>
              <a:ext uri="{FF2B5EF4-FFF2-40B4-BE49-F238E27FC236}">
                <a16:creationId xmlns:a16="http://schemas.microsoft.com/office/drawing/2014/main" id="{B94D6665-56AF-42F6-DE30-06A4A4DF7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34924" y="631725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389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1CA5B09-3772-9E9D-ECDB-6AFF55D95FAF}"/>
              </a:ext>
            </a:extLst>
          </p:cNvPr>
          <p:cNvSpPr txBox="1"/>
          <p:nvPr/>
        </p:nvSpPr>
        <p:spPr>
          <a:xfrm>
            <a:off x="1902542" y="1674155"/>
            <a:ext cx="52712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0" dirty="0">
                <a:solidFill>
                  <a:srgbClr val="7030A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4.- INFORME No. 1</a:t>
            </a:r>
          </a:p>
          <a:p>
            <a:pPr algn="just"/>
            <a:endParaRPr lang="es-ES" b="1" i="0" dirty="0">
              <a:solidFill>
                <a:srgbClr val="7030A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16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eberá ingresar al sistema del </a:t>
            </a:r>
            <a:r>
              <a:rPr lang="es-ES" sz="16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SISS, para ingresar los datos de periodo de inicio y termino del </a:t>
            </a:r>
            <a:r>
              <a:rPr lang="es-ES" sz="1600" b="1" u="sng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1ER</a:t>
            </a:r>
            <a:r>
              <a:rPr lang="es-ES" sz="16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i="1" u="sng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INFORME TRIMESTRAL</a:t>
            </a:r>
            <a:r>
              <a:rPr lang="es-ES" sz="1600" b="1" i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así como</a:t>
            </a:r>
            <a:r>
              <a:rPr lang="es-ES" sz="16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las actividades que realizan en el área donde se encuentran realizando el Servicio Social y deberá </a:t>
            </a:r>
            <a:r>
              <a:rPr lang="es-E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ser en el tiempo que corresponda;</a:t>
            </a:r>
          </a:p>
          <a:p>
            <a:pPr algn="just"/>
            <a:r>
              <a:rPr lang="es-E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s-ES" sz="1600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600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jemplo: si lo inicia 04 de </a:t>
            </a:r>
            <a:r>
              <a:rPr lang="es-ES" sz="1600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septiembre</a:t>
            </a:r>
            <a:r>
              <a:rPr lang="es-ES" sz="1600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2024, deberá generarlo en el sistema el 04 de </a:t>
            </a:r>
            <a:r>
              <a:rPr lang="es-ES" sz="1600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diciembre</a:t>
            </a:r>
            <a:r>
              <a:rPr lang="es-ES" sz="1600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del 2024, le da </a:t>
            </a:r>
            <a:r>
              <a:rPr lang="es-ES" sz="1600" b="0" i="0" dirty="0" err="1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s-ES" sz="1600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en confirmar.</a:t>
            </a:r>
          </a:p>
          <a:p>
            <a:pPr algn="just"/>
            <a:r>
              <a:rPr lang="es-ES" sz="1600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C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16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Posteriormente  lo imprime , lo firman y sellan en el área donde se encuentre realizando el Servicio social y deberá entregarlo en el depto. de Servicio social original y copia (5 días hábiles posterior a la fecha). </a:t>
            </a:r>
          </a:p>
        </p:txBody>
      </p:sp>
      <p:pic>
        <p:nvPicPr>
          <p:cNvPr id="5" name="Picture 6" descr="Cuenta-Sistema">
            <a:extLst>
              <a:ext uri="{FF2B5EF4-FFF2-40B4-BE49-F238E27FC236}">
                <a16:creationId xmlns:a16="http://schemas.microsoft.com/office/drawing/2014/main" id="{FBFD34D7-6162-ACD9-F420-698FE66F8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0" y="179361"/>
            <a:ext cx="1266796" cy="4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0BFBCBC-8DBE-CA9C-E13B-425AB0F77AA8}"/>
              </a:ext>
            </a:extLst>
          </p:cNvPr>
          <p:cNvSpPr/>
          <p:nvPr/>
        </p:nvSpPr>
        <p:spPr>
          <a:xfrm>
            <a:off x="2105973" y="199800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  <p:pic>
        <p:nvPicPr>
          <p:cNvPr id="3" name="Picture 4" descr="TESI::Sistema::Gestión::Calidad">
            <a:extLst>
              <a:ext uri="{FF2B5EF4-FFF2-40B4-BE49-F238E27FC236}">
                <a16:creationId xmlns:a16="http://schemas.microsoft.com/office/drawing/2014/main" id="{14E3913F-8017-7021-C19B-9A79C4909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3212" y="631725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586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9F48380-34BB-5F1E-4A03-CEEB07AA4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72" y="1435220"/>
            <a:ext cx="6087236" cy="25883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669A19F-6778-8DC0-52C3-7410BD67C1D6}"/>
              </a:ext>
            </a:extLst>
          </p:cNvPr>
          <p:cNvSpPr txBox="1"/>
          <p:nvPr/>
        </p:nvSpPr>
        <p:spPr>
          <a:xfrm>
            <a:off x="250475" y="2109040"/>
            <a:ext cx="1467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generar el 1er. informe trimestral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4328A2CF-235E-A889-2A48-41E51086601B}"/>
              </a:ext>
            </a:extLst>
          </p:cNvPr>
          <p:cNvCxnSpPr>
            <a:cxnSpLocks/>
          </p:cNvCxnSpPr>
          <p:nvPr/>
        </p:nvCxnSpPr>
        <p:spPr>
          <a:xfrm>
            <a:off x="1419532" y="2587752"/>
            <a:ext cx="1575733" cy="1416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1B700354-48C5-FFAF-217A-16902AB280EE}"/>
              </a:ext>
            </a:extLst>
          </p:cNvPr>
          <p:cNvSpPr txBox="1"/>
          <p:nvPr/>
        </p:nvSpPr>
        <p:spPr>
          <a:xfrm>
            <a:off x="685800" y="4144310"/>
            <a:ext cx="1467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sea el momento indicado, </a:t>
            </a:r>
            <a:r>
              <a:rPr lang="es-MX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ejemplo; inician 04 de septiembre de 2024.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98F024-91F7-D284-330F-66C91A6C3DE1}"/>
              </a:ext>
            </a:extLst>
          </p:cNvPr>
          <p:cNvSpPr txBox="1"/>
          <p:nvPr/>
        </p:nvSpPr>
        <p:spPr>
          <a:xfrm>
            <a:off x="3159842" y="4252031"/>
            <a:ext cx="14674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Deberán ingresar al sistema para realizarlo </a:t>
            </a:r>
            <a:r>
              <a:rPr lang="es-MX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04 de diciembre de 2024.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E08058-4241-1441-7681-A5BF19BF07A1}"/>
              </a:ext>
            </a:extLst>
          </p:cNvPr>
          <p:cNvSpPr txBox="1"/>
          <p:nvPr/>
        </p:nvSpPr>
        <p:spPr>
          <a:xfrm>
            <a:off x="5074367" y="4252031"/>
            <a:ext cx="28243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Deberán entregarlo al depto. de Servicio social en 3 días hábiles a partir del periodo concluido sería el </a:t>
            </a:r>
            <a:r>
              <a:rPr lang="es-MX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de diciembre del 2024.(</a:t>
            </a:r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y copia)</a:t>
            </a:r>
          </a:p>
        </p:txBody>
      </p:sp>
      <p:pic>
        <p:nvPicPr>
          <p:cNvPr id="3" name="Picture 6" descr="Cuenta-Sistema">
            <a:extLst>
              <a:ext uri="{FF2B5EF4-FFF2-40B4-BE49-F238E27FC236}">
                <a16:creationId xmlns:a16="http://schemas.microsoft.com/office/drawing/2014/main" id="{7643BB2B-0418-F044-7393-B02E0B169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07" y="214011"/>
            <a:ext cx="1249192" cy="4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1B0ECC1-3FEB-5D21-1EBF-BA97C9CA4644}"/>
              </a:ext>
            </a:extLst>
          </p:cNvPr>
          <p:cNvSpPr/>
          <p:nvPr/>
        </p:nvSpPr>
        <p:spPr>
          <a:xfrm>
            <a:off x="3052181" y="775764"/>
            <a:ext cx="179408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Ejemplo:</a:t>
            </a:r>
            <a:endParaRPr lang="es-E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684587B-4A2C-5DB8-519C-B101D791AF6C}"/>
              </a:ext>
            </a:extLst>
          </p:cNvPr>
          <p:cNvSpPr/>
          <p:nvPr/>
        </p:nvSpPr>
        <p:spPr>
          <a:xfrm>
            <a:off x="2105973" y="144936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  <p:pic>
        <p:nvPicPr>
          <p:cNvPr id="12" name="Picture 4" descr="TESI::Sistema::Gestión::Calidad">
            <a:extLst>
              <a:ext uri="{FF2B5EF4-FFF2-40B4-BE49-F238E27FC236}">
                <a16:creationId xmlns:a16="http://schemas.microsoft.com/office/drawing/2014/main" id="{A0F9EC28-48B1-BFDC-6CBD-9D9C20DEE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489204" y="631725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8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uenta-Sistema">
            <a:extLst>
              <a:ext uri="{FF2B5EF4-FFF2-40B4-BE49-F238E27FC236}">
                <a16:creationId xmlns:a16="http://schemas.microsoft.com/office/drawing/2014/main" id="{1A919071-46EA-E19B-1ACD-3048B9679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0" y="284897"/>
            <a:ext cx="1733140" cy="6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9B03562-9412-8EBF-0DF9-638E9CACE908}"/>
              </a:ext>
            </a:extLst>
          </p:cNvPr>
          <p:cNvSpPr/>
          <p:nvPr/>
        </p:nvSpPr>
        <p:spPr>
          <a:xfrm>
            <a:off x="2105973" y="154080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  <p:pic>
        <p:nvPicPr>
          <p:cNvPr id="3" name="Picture 4" descr="TESI::Sistema::Gestión::Calidad">
            <a:extLst>
              <a:ext uri="{FF2B5EF4-FFF2-40B4-BE49-F238E27FC236}">
                <a16:creationId xmlns:a16="http://schemas.microsoft.com/office/drawing/2014/main" id="{7213B629-D655-A26F-6FC5-B961A45B7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461772" y="631725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2312368F-A846-D16C-D18B-F20EB7C65608}"/>
              </a:ext>
            </a:extLst>
          </p:cNvPr>
          <p:cNvGrpSpPr/>
          <p:nvPr/>
        </p:nvGrpSpPr>
        <p:grpSpPr>
          <a:xfrm>
            <a:off x="1106424" y="1366897"/>
            <a:ext cx="6373368" cy="4264485"/>
            <a:chOff x="1106424" y="1366897"/>
            <a:chExt cx="6373368" cy="4264485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E212414-4043-A06F-5332-42408F63FDCD}"/>
                </a:ext>
              </a:extLst>
            </p:cNvPr>
            <p:cNvSpPr txBox="1"/>
            <p:nvPr/>
          </p:nvSpPr>
          <p:spPr>
            <a:xfrm>
              <a:off x="1106424" y="1366897"/>
              <a:ext cx="54589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0" i="0" dirty="0">
                  <a:solidFill>
                    <a:srgbClr val="212529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Una ves entregado el 1er informe y 2do informe es de suma importancia qu</a:t>
              </a:r>
              <a:r>
                <a:rPr lang="es-ES" dirty="0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e el estudiante ingrese nuevamente al sistema SISS, para que le de </a:t>
              </a:r>
              <a:r>
                <a:rPr lang="es-ES" dirty="0" err="1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</a:t>
              </a:r>
              <a:r>
                <a:rPr lang="es-ES" dirty="0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en  </a:t>
              </a:r>
              <a:r>
                <a:rPr lang="es-ES" b="1" u="sng" dirty="0">
                  <a:solidFill>
                    <a:srgbClr val="FF0000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VALIDAR </a:t>
              </a:r>
            </a:p>
            <a:p>
              <a:pPr algn="ctr"/>
              <a:r>
                <a:rPr lang="es-ES" b="1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y seleccionar </a:t>
              </a:r>
              <a:r>
                <a:rPr lang="es-ES" b="1" i="1" u="sng" dirty="0">
                  <a:solidFill>
                    <a:schemeClr val="accent2">
                      <a:lumMod val="75000"/>
                    </a:schemeClr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IMPRESIÓN OK</a:t>
              </a:r>
              <a:endParaRPr lang="es-ES" i="1" u="sng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266" name="Picture 2" descr="validar | OJÚLEARNING">
              <a:extLst>
                <a:ext uri="{FF2B5EF4-FFF2-40B4-BE49-F238E27FC236}">
                  <a16:creationId xmlns:a16="http://schemas.microsoft.com/office/drawing/2014/main" id="{AB93B3D5-234C-4250-5BDF-2B93415B4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242243"/>
              <a:ext cx="2219325" cy="2057400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120CDA7-4568-55A5-6EC7-C7F25EBC4F27}"/>
                </a:ext>
              </a:extLst>
            </p:cNvPr>
            <p:cNvSpPr txBox="1"/>
            <p:nvPr/>
          </p:nvSpPr>
          <p:spPr>
            <a:xfrm>
              <a:off x="5440680" y="3877056"/>
              <a:ext cx="203911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que permita al depto. de Servicio social  escanearlo y subirlo al sistema en </a:t>
              </a:r>
              <a:r>
                <a:rPr lang="es-ES" dirty="0" err="1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pdf</a:t>
              </a:r>
              <a:r>
                <a:rPr lang="es-ES" dirty="0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s-MX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329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E7A1339E-EFD5-BC09-E453-3E092AFD5050}"/>
              </a:ext>
            </a:extLst>
          </p:cNvPr>
          <p:cNvGrpSpPr/>
          <p:nvPr/>
        </p:nvGrpSpPr>
        <p:grpSpPr>
          <a:xfrm>
            <a:off x="243014" y="911431"/>
            <a:ext cx="8215186" cy="5042520"/>
            <a:chOff x="243014" y="911431"/>
            <a:chExt cx="8215186" cy="504252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9F48380-34BB-5F1E-4A03-CEEB07AA4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0478" y="2008441"/>
              <a:ext cx="5377146" cy="2286445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F669A19F-6778-8DC0-52C3-7410BD67C1D6}"/>
                </a:ext>
              </a:extLst>
            </p:cNvPr>
            <p:cNvSpPr txBox="1"/>
            <p:nvPr/>
          </p:nvSpPr>
          <p:spPr>
            <a:xfrm>
              <a:off x="243014" y="2482454"/>
              <a:ext cx="14674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generar el 2do informe trimestral</a:t>
              </a:r>
            </a:p>
          </p:txBody>
        </p:sp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4328A2CF-235E-A889-2A48-41E51086601B}"/>
                </a:ext>
              </a:extLst>
            </p:cNvPr>
            <p:cNvCxnSpPr>
              <a:cxnSpLocks/>
            </p:cNvCxnSpPr>
            <p:nvPr/>
          </p:nvCxnSpPr>
          <p:spPr>
            <a:xfrm>
              <a:off x="1301787" y="2851786"/>
              <a:ext cx="1946546" cy="54753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1B700354-48C5-FFAF-217A-16902AB280EE}"/>
                </a:ext>
              </a:extLst>
            </p:cNvPr>
            <p:cNvSpPr txBox="1"/>
            <p:nvPr/>
          </p:nvSpPr>
          <p:spPr>
            <a:xfrm>
              <a:off x="685800" y="4568956"/>
              <a:ext cx="14674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Cuando sea el momento indicado, ejemplo</a:t>
              </a:r>
              <a:r>
                <a:rPr lang="es-MX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inician 04 de diciembre 2024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098F024-91F7-D284-330F-66C91A6C3DE1}"/>
                </a:ext>
              </a:extLst>
            </p:cNvPr>
            <p:cNvSpPr txBox="1"/>
            <p:nvPr/>
          </p:nvSpPr>
          <p:spPr>
            <a:xfrm>
              <a:off x="3303639" y="4677144"/>
              <a:ext cx="14674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Deberán ingresar al sistema para realizarlo </a:t>
              </a:r>
              <a:r>
                <a:rPr lang="es-MX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 04 de marzo 2025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40E08058-4241-1441-7681-A5BF19BF07A1}"/>
                </a:ext>
              </a:extLst>
            </p:cNvPr>
            <p:cNvSpPr txBox="1"/>
            <p:nvPr/>
          </p:nvSpPr>
          <p:spPr>
            <a:xfrm>
              <a:off x="5633884" y="4287513"/>
              <a:ext cx="28243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Deberán entregarlo al área S.S y R.P sellado y firmado tienen 3 días hábiles a partir del periodo concluido sería el </a:t>
              </a:r>
              <a:r>
                <a:rPr lang="es-MX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de marzo del 2025, </a:t>
              </a:r>
              <a:r>
                <a:rPr lang="es-MX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original y copia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580677AA-290C-7595-0810-3DB579F836FE}"/>
                </a:ext>
              </a:extLst>
            </p:cNvPr>
            <p:cNvSpPr txBox="1"/>
            <p:nvPr/>
          </p:nvSpPr>
          <p:spPr>
            <a:xfrm>
              <a:off x="1216742" y="911431"/>
              <a:ext cx="587088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600" b="1" dirty="0">
                  <a:solidFill>
                    <a:srgbClr val="7030A0"/>
                  </a:solidFill>
                  <a:highlight>
                    <a:srgbClr val="FFFFFF"/>
                  </a:highlight>
                  <a:latin typeface="Monserrat"/>
                </a:rPr>
                <a:t>                                      5.- INFORME NO.2</a:t>
              </a:r>
            </a:p>
            <a:p>
              <a:endParaRPr lang="es-ES" sz="1600" b="1" dirty="0">
                <a:solidFill>
                  <a:srgbClr val="7030A0"/>
                </a:solidFill>
                <a:highlight>
                  <a:srgbClr val="FFFFFF"/>
                </a:highlight>
                <a:latin typeface="Monserrat"/>
              </a:endParaRPr>
            </a:p>
            <a:p>
              <a:r>
                <a:rPr lang="es-ES" sz="1400" dirty="0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Mismo procedimiento que se utilizó para generar el primer informe.</a:t>
              </a:r>
            </a:p>
            <a:p>
              <a:endParaRPr lang="es-ES" sz="1400" dirty="0">
                <a:solidFill>
                  <a:srgbClr val="212529"/>
                </a:solidFill>
                <a:highlight>
                  <a:srgbClr val="FFFFFF"/>
                </a:highlight>
                <a:latin typeface="Monserrat"/>
              </a:endParaRPr>
            </a:p>
          </p:txBody>
        </p:sp>
      </p:grpSp>
      <p:pic>
        <p:nvPicPr>
          <p:cNvPr id="11" name="Picture 6" descr="Cuenta-Sistema">
            <a:extLst>
              <a:ext uri="{FF2B5EF4-FFF2-40B4-BE49-F238E27FC236}">
                <a16:creationId xmlns:a16="http://schemas.microsoft.com/office/drawing/2014/main" id="{D83E6AC1-055D-F6DB-2FAF-82005BC1F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7" y="277569"/>
            <a:ext cx="1592341" cy="5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172BD65-F8AB-EC18-C6C3-7746EB9B195A}"/>
              </a:ext>
            </a:extLst>
          </p:cNvPr>
          <p:cNvSpPr/>
          <p:nvPr/>
        </p:nvSpPr>
        <p:spPr>
          <a:xfrm>
            <a:off x="2105973" y="181512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  <p:pic>
        <p:nvPicPr>
          <p:cNvPr id="6" name="Picture 4" descr="TESI::Sistema::Gestión::Calidad">
            <a:extLst>
              <a:ext uri="{FF2B5EF4-FFF2-40B4-BE49-F238E27FC236}">
                <a16:creationId xmlns:a16="http://schemas.microsoft.com/office/drawing/2014/main" id="{1628D99A-A403-950C-5E14-F0EC9CD0B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489204" y="631725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21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uenta-Sistema">
            <a:extLst>
              <a:ext uri="{FF2B5EF4-FFF2-40B4-BE49-F238E27FC236}">
                <a16:creationId xmlns:a16="http://schemas.microsoft.com/office/drawing/2014/main" id="{CDE2278B-AA7D-6A8C-028F-18E20EDFB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0" y="327920"/>
            <a:ext cx="1614268" cy="58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ESI::Sistema::Gestión::Calidad">
            <a:extLst>
              <a:ext uri="{FF2B5EF4-FFF2-40B4-BE49-F238E27FC236}">
                <a16:creationId xmlns:a16="http://schemas.microsoft.com/office/drawing/2014/main" id="{E1EF6909-C792-EFA3-B024-EFE65F942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608076" y="631725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162003C-1470-3521-B064-1594B946FC20}"/>
              </a:ext>
            </a:extLst>
          </p:cNvPr>
          <p:cNvSpPr/>
          <p:nvPr/>
        </p:nvSpPr>
        <p:spPr>
          <a:xfrm>
            <a:off x="2105973" y="199800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7E26414-3DA4-3655-E323-81C7494B669E}"/>
              </a:ext>
            </a:extLst>
          </p:cNvPr>
          <p:cNvGrpSpPr/>
          <p:nvPr/>
        </p:nvGrpSpPr>
        <p:grpSpPr>
          <a:xfrm>
            <a:off x="608076" y="1070000"/>
            <a:ext cx="6339664" cy="4834232"/>
            <a:chOff x="308386" y="1054518"/>
            <a:chExt cx="6339664" cy="4834232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212AC720-7DEE-DFEE-EFB6-535183187AD0}"/>
                </a:ext>
              </a:extLst>
            </p:cNvPr>
            <p:cNvSpPr txBox="1"/>
            <p:nvPr/>
          </p:nvSpPr>
          <p:spPr>
            <a:xfrm>
              <a:off x="560147" y="2061632"/>
              <a:ext cx="1467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1er Informe trimestral </a:t>
              </a: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03C1DA3-173B-9DAE-60EA-E3BB3D3D3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5286" y="1054518"/>
              <a:ext cx="3952764" cy="4748963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2AEE1CC3-153C-0718-9B0C-75ECECD4FC07}"/>
                </a:ext>
              </a:extLst>
            </p:cNvPr>
            <p:cNvSpPr txBox="1"/>
            <p:nvPr/>
          </p:nvSpPr>
          <p:spPr>
            <a:xfrm>
              <a:off x="482667" y="3237400"/>
              <a:ext cx="202701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 llenado en el sistema de SISS, deberán colocarle el periodo comprendido, colocar las actividades a realizar, lo imprimen y deberá de venir sellado y firmado por el área y responsable en donde se encuentran realizando el S.S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1E62EAB6-A4C8-1352-1DFE-B1160C1D54FD}"/>
                </a:ext>
              </a:extLst>
            </p:cNvPr>
            <p:cNvSpPr txBox="1"/>
            <p:nvPr/>
          </p:nvSpPr>
          <p:spPr>
            <a:xfrm>
              <a:off x="308386" y="5150086"/>
              <a:ext cx="22281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Mismo Formato cuando realicen el 2do. informe trimestral.</a:t>
              </a: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875EB799-4563-444C-2C54-C997E72C2205}"/>
                </a:ext>
              </a:extLst>
            </p:cNvPr>
            <p:cNvGrpSpPr/>
            <p:nvPr/>
          </p:nvGrpSpPr>
          <p:grpSpPr>
            <a:xfrm>
              <a:off x="3107455" y="1849243"/>
              <a:ext cx="3023953" cy="2885191"/>
              <a:chOff x="2985524" y="1501540"/>
              <a:chExt cx="3023953" cy="2885191"/>
            </a:xfrm>
          </p:grpSpPr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82434DAE-D866-15DB-E379-545EE2ED3AD4}"/>
                  </a:ext>
                </a:extLst>
              </p:cNvPr>
              <p:cNvSpPr/>
              <p:nvPr/>
            </p:nvSpPr>
            <p:spPr>
              <a:xfrm>
                <a:off x="2985524" y="1501540"/>
                <a:ext cx="1065267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007148C8-A176-5E61-34EC-85580D8D703D}"/>
                  </a:ext>
                </a:extLst>
              </p:cNvPr>
              <p:cNvSpPr/>
              <p:nvPr/>
            </p:nvSpPr>
            <p:spPr>
              <a:xfrm>
                <a:off x="3635337" y="1842825"/>
                <a:ext cx="914400" cy="8531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73024FB9-9523-C253-06B3-DFAC9D5EBBF1}"/>
                  </a:ext>
                </a:extLst>
              </p:cNvPr>
              <p:cNvSpPr/>
              <p:nvPr/>
            </p:nvSpPr>
            <p:spPr>
              <a:xfrm>
                <a:off x="3302108" y="4301418"/>
                <a:ext cx="914400" cy="8531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580D78BE-2B01-8558-0A1A-2F8317DC17FE}"/>
                  </a:ext>
                </a:extLst>
              </p:cNvPr>
              <p:cNvSpPr/>
              <p:nvPr/>
            </p:nvSpPr>
            <p:spPr>
              <a:xfrm>
                <a:off x="4836702" y="4301417"/>
                <a:ext cx="1172775" cy="8531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E0315619-0B41-E246-E8FF-068AFB6E2B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6968" y="2878053"/>
              <a:ext cx="1389888" cy="1632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08B374B4-F4D2-D00A-FB38-A86AE1D6ECDE}"/>
                </a:ext>
              </a:extLst>
            </p:cNvPr>
            <p:cNvSpPr/>
            <p:nvPr/>
          </p:nvSpPr>
          <p:spPr>
            <a:xfrm>
              <a:off x="637725" y="1121576"/>
              <a:ext cx="147187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Ejemplo:</a:t>
              </a:r>
              <a:endParaRPr lang="es-E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368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F28E433-3585-4029-D43D-8A2CEE57EF27}"/>
              </a:ext>
            </a:extLst>
          </p:cNvPr>
          <p:cNvSpPr txBox="1"/>
          <p:nvPr/>
        </p:nvSpPr>
        <p:spPr>
          <a:xfrm>
            <a:off x="658367" y="1740286"/>
            <a:ext cx="59267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a la entrega del </a:t>
            </a:r>
            <a:r>
              <a:rPr lang="es-MX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2do informe trimestral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(mínimo de 3 a 5 días hábiles) deberá entregar los siguientes documentos:</a:t>
            </a:r>
          </a:p>
          <a:p>
            <a:pPr algn="just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s-MX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6-.Carta de termino: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expide la empresa, institución, y/o área donde están realizando Servicio social ( 3 a 5 días hábiles original y copia).</a:t>
            </a:r>
          </a:p>
          <a:p>
            <a:pPr algn="just"/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7.-Informe global: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descarga de la página oficial del TESI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https://tesi.org.mx/servicios_escolares.html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a 5 días hábiles original y copia).</a:t>
            </a:r>
          </a:p>
          <a:p>
            <a:pPr algn="just"/>
            <a:endParaRPr lang="es-MX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8.-Formato de evaluación: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descargan de la página oficial del TESI</a:t>
            </a:r>
            <a:r>
              <a:rPr lang="es-MX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https://tesi.org.mx/servicios_escolares.html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Cuenta-Sistema">
            <a:extLst>
              <a:ext uri="{FF2B5EF4-FFF2-40B4-BE49-F238E27FC236}">
                <a16:creationId xmlns:a16="http://schemas.microsoft.com/office/drawing/2014/main" id="{F9AA2224-7D1C-31D4-917D-0D6B015C5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" y="343003"/>
            <a:ext cx="1896000" cy="68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19845AE-E765-6479-29F3-DAAC8DD7BF10}"/>
              </a:ext>
            </a:extLst>
          </p:cNvPr>
          <p:cNvSpPr/>
          <p:nvPr/>
        </p:nvSpPr>
        <p:spPr>
          <a:xfrm>
            <a:off x="2105973" y="199800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  <p:pic>
        <p:nvPicPr>
          <p:cNvPr id="3" name="Picture 4" descr="TESI::Sistema::Gestión::Calidad">
            <a:extLst>
              <a:ext uri="{FF2B5EF4-FFF2-40B4-BE49-F238E27FC236}">
                <a16:creationId xmlns:a16="http://schemas.microsoft.com/office/drawing/2014/main" id="{722676A0-5EA1-5D35-EDF4-49CF31393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25780" y="631725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48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Cuenta-Sistema">
            <a:extLst>
              <a:ext uri="{FF2B5EF4-FFF2-40B4-BE49-F238E27FC236}">
                <a16:creationId xmlns:a16="http://schemas.microsoft.com/office/drawing/2014/main" id="{AFC1B9CC-7A9F-DD75-21D7-A766C7688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0" y="225953"/>
            <a:ext cx="1896000" cy="68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5701974-7D95-C8E6-D34F-EE575E96E767}"/>
              </a:ext>
            </a:extLst>
          </p:cNvPr>
          <p:cNvSpPr/>
          <p:nvPr/>
        </p:nvSpPr>
        <p:spPr>
          <a:xfrm>
            <a:off x="2105973" y="199800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  <p:pic>
        <p:nvPicPr>
          <p:cNvPr id="10" name="Picture 4" descr="TESI::Sistema::Gestión::Calidad">
            <a:extLst>
              <a:ext uri="{FF2B5EF4-FFF2-40B4-BE49-F238E27FC236}">
                <a16:creationId xmlns:a16="http://schemas.microsoft.com/office/drawing/2014/main" id="{81B148A4-7E52-DC89-55EB-6EA6ECD4F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480060" y="631725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07395B70-EA41-39C3-5283-FDEB9CEDF747}"/>
              </a:ext>
            </a:extLst>
          </p:cNvPr>
          <p:cNvGrpSpPr/>
          <p:nvPr/>
        </p:nvGrpSpPr>
        <p:grpSpPr>
          <a:xfrm>
            <a:off x="1010060" y="1143683"/>
            <a:ext cx="6842451" cy="4942061"/>
            <a:chOff x="470979" y="1111267"/>
            <a:chExt cx="6842451" cy="4942061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0A3B660-2C2C-21B2-D820-CA2BA7B052D0}"/>
                </a:ext>
              </a:extLst>
            </p:cNvPr>
            <p:cNvGrpSpPr/>
            <p:nvPr/>
          </p:nvGrpSpPr>
          <p:grpSpPr>
            <a:xfrm>
              <a:off x="2272739" y="1531862"/>
              <a:ext cx="3606854" cy="4521466"/>
              <a:chOff x="2272738" y="1531862"/>
              <a:chExt cx="3831607" cy="4776242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20FEEDD7-A66F-D1B5-25C6-344F3DAC3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2738" y="1531862"/>
                <a:ext cx="3831607" cy="4776242"/>
              </a:xfrm>
              <a:prstGeom prst="rect">
                <a:avLst/>
              </a:prstGeom>
            </p:spPr>
          </p:pic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id="{E23BA478-1863-9F60-3EDF-76F572501A14}"/>
                  </a:ext>
                </a:extLst>
              </p:cNvPr>
              <p:cNvGrpSpPr/>
              <p:nvPr/>
            </p:nvGrpSpPr>
            <p:grpSpPr>
              <a:xfrm>
                <a:off x="2549014" y="2676832"/>
                <a:ext cx="2471042" cy="2863749"/>
                <a:chOff x="2549014" y="2676832"/>
                <a:chExt cx="2471042" cy="2863749"/>
              </a:xfrm>
            </p:grpSpPr>
            <p:sp>
              <p:nvSpPr>
                <p:cNvPr id="4" name="Rectángulo 3">
                  <a:extLst>
                    <a:ext uri="{FF2B5EF4-FFF2-40B4-BE49-F238E27FC236}">
                      <a16:creationId xmlns:a16="http://schemas.microsoft.com/office/drawing/2014/main" id="{8F4CF0D5-9B72-C1A9-73CF-4CF1FC856F6B}"/>
                    </a:ext>
                  </a:extLst>
                </p:cNvPr>
                <p:cNvSpPr/>
                <p:nvPr/>
              </p:nvSpPr>
              <p:spPr>
                <a:xfrm>
                  <a:off x="3670737" y="3460955"/>
                  <a:ext cx="1025013" cy="16223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" name="Rectángulo 4">
                  <a:extLst>
                    <a:ext uri="{FF2B5EF4-FFF2-40B4-BE49-F238E27FC236}">
                      <a16:creationId xmlns:a16="http://schemas.microsoft.com/office/drawing/2014/main" id="{F9F7C289-6CA5-1713-7054-BAC8409C7EA5}"/>
                    </a:ext>
                  </a:extLst>
                </p:cNvPr>
                <p:cNvSpPr/>
                <p:nvPr/>
              </p:nvSpPr>
              <p:spPr>
                <a:xfrm>
                  <a:off x="2549014" y="5447175"/>
                  <a:ext cx="1536290" cy="934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" name="Rectángulo 5">
                  <a:extLst>
                    <a:ext uri="{FF2B5EF4-FFF2-40B4-BE49-F238E27FC236}">
                      <a16:creationId xmlns:a16="http://schemas.microsoft.com/office/drawing/2014/main" id="{DBC82B11-1CCD-60B9-CBD3-036C7A5DDBFC}"/>
                    </a:ext>
                  </a:extLst>
                </p:cNvPr>
                <p:cNvSpPr/>
                <p:nvPr/>
              </p:nvSpPr>
              <p:spPr>
                <a:xfrm>
                  <a:off x="3402109" y="3733172"/>
                  <a:ext cx="383507" cy="934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" name="Rectángulo 6">
                  <a:extLst>
                    <a:ext uri="{FF2B5EF4-FFF2-40B4-BE49-F238E27FC236}">
                      <a16:creationId xmlns:a16="http://schemas.microsoft.com/office/drawing/2014/main" id="{4747579D-FB70-589E-1F8F-669F81B39632}"/>
                    </a:ext>
                  </a:extLst>
                </p:cNvPr>
                <p:cNvSpPr/>
                <p:nvPr/>
              </p:nvSpPr>
              <p:spPr>
                <a:xfrm>
                  <a:off x="4526279" y="3826577"/>
                  <a:ext cx="493777" cy="934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8" name="Rectángulo 7">
                  <a:extLst>
                    <a:ext uri="{FF2B5EF4-FFF2-40B4-BE49-F238E27FC236}">
                      <a16:creationId xmlns:a16="http://schemas.microsoft.com/office/drawing/2014/main" id="{E33D3B42-7AA6-BC8E-4C3C-43183C5C1F64}"/>
                    </a:ext>
                  </a:extLst>
                </p:cNvPr>
                <p:cNvSpPr/>
                <p:nvPr/>
              </p:nvSpPr>
              <p:spPr>
                <a:xfrm>
                  <a:off x="2549014" y="2676832"/>
                  <a:ext cx="1477296" cy="934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391A320-F652-6202-E15A-3B65567CD2B2}"/>
                </a:ext>
              </a:extLst>
            </p:cNvPr>
            <p:cNvSpPr txBox="1"/>
            <p:nvPr/>
          </p:nvSpPr>
          <p:spPr>
            <a:xfrm>
              <a:off x="470979" y="2134879"/>
              <a:ext cx="1636776" cy="35702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endParaRPr lang="es-ES" sz="1600" b="1" dirty="0">
                <a:solidFill>
                  <a:srgbClr val="7030A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s-ES" sz="1400" dirty="0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Una vez que el área donde se encuentran realizando el servicio social, les expide la carta de termino, deberán entregar </a:t>
              </a:r>
              <a:r>
                <a:rPr lang="es-MX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depto. de Servicio social</a:t>
              </a:r>
              <a:r>
                <a:rPr lang="es-ES" sz="1400" dirty="0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(original y copia en 3 días hábiles), junto con el formato de evaluación que descargan de la página del TESI.</a:t>
              </a:r>
              <a:endParaRPr lang="es-MX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912D4D0-1665-1798-F389-4E360EECF922}"/>
                </a:ext>
              </a:extLst>
            </p:cNvPr>
            <p:cNvSpPr txBox="1"/>
            <p:nvPr/>
          </p:nvSpPr>
          <p:spPr>
            <a:xfrm>
              <a:off x="2726682" y="1111267"/>
              <a:ext cx="45867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1" dirty="0">
                  <a:solidFill>
                    <a:srgbClr val="7030A0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6.-Carta de termino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EDD784F0-A64D-23AF-E317-67895AA2A3DD}"/>
                </a:ext>
              </a:extLst>
            </p:cNvPr>
            <p:cNvSpPr/>
            <p:nvPr/>
          </p:nvSpPr>
          <p:spPr>
            <a:xfrm>
              <a:off x="486183" y="1111267"/>
              <a:ext cx="147187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Ejemplo:</a:t>
              </a:r>
              <a:endParaRPr lang="es-E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988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uenta-Sistema">
            <a:extLst>
              <a:ext uri="{FF2B5EF4-FFF2-40B4-BE49-F238E27FC236}">
                <a16:creationId xmlns:a16="http://schemas.microsoft.com/office/drawing/2014/main" id="{169A8D51-981B-3D74-069B-5E810AADB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0" y="266161"/>
            <a:ext cx="1449676" cy="52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ESI::Sistema::Gestión::Calidad">
            <a:extLst>
              <a:ext uri="{FF2B5EF4-FFF2-40B4-BE49-F238E27FC236}">
                <a16:creationId xmlns:a16="http://schemas.microsoft.com/office/drawing/2014/main" id="{E76CFAB4-77AE-29C5-BD01-093B809AF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07492" y="631725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8D01196-2723-0AF8-B312-C7B8112F8A00}"/>
              </a:ext>
            </a:extLst>
          </p:cNvPr>
          <p:cNvSpPr/>
          <p:nvPr/>
        </p:nvSpPr>
        <p:spPr>
          <a:xfrm>
            <a:off x="2105973" y="199800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089214F-B104-4230-8617-9265E2DB84CF}"/>
              </a:ext>
            </a:extLst>
          </p:cNvPr>
          <p:cNvGrpSpPr/>
          <p:nvPr/>
        </p:nvGrpSpPr>
        <p:grpSpPr>
          <a:xfrm>
            <a:off x="1010060" y="1359775"/>
            <a:ext cx="5860036" cy="4620402"/>
            <a:chOff x="323138" y="1432927"/>
            <a:chExt cx="5860036" cy="462040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4B8C56A-62A0-9544-B121-39B8731DC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6821" y="1535363"/>
              <a:ext cx="3816353" cy="4517966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13F14F25-9E57-E0A3-689D-3BA8D5FA275F}"/>
                </a:ext>
              </a:extLst>
            </p:cNvPr>
            <p:cNvSpPr/>
            <p:nvPr/>
          </p:nvSpPr>
          <p:spPr>
            <a:xfrm>
              <a:off x="323138" y="2534241"/>
              <a:ext cx="17785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7.-Formato de Evaluación de Servicio Social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AE9841C-7D69-FDD9-7E9E-E0846CF87C54}"/>
                </a:ext>
              </a:extLst>
            </p:cNvPr>
            <p:cNvSpPr/>
            <p:nvPr/>
          </p:nvSpPr>
          <p:spPr>
            <a:xfrm>
              <a:off x="381693" y="1432927"/>
              <a:ext cx="147187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Ejemplo:</a:t>
              </a:r>
              <a:endParaRPr lang="es-E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14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0719E55-1128-A07F-66A2-C2B3BDA9988A}"/>
              </a:ext>
            </a:extLst>
          </p:cNvPr>
          <p:cNvSpPr txBox="1"/>
          <p:nvPr/>
        </p:nvSpPr>
        <p:spPr>
          <a:xfrm>
            <a:off x="914400" y="1941636"/>
            <a:ext cx="304495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 el conjunto de actividades de carácter temporal y obligatorio que prestan los estudiantes de las carreras profesionales, en el que aplicarán los conocimientos científicos, técnicos, profesionales y humanísticos adquiridos en su formación académica. </a:t>
            </a:r>
          </a:p>
          <a:p>
            <a:pPr algn="just"/>
            <a:endParaRPr lang="es-ES" dirty="0">
              <a:solidFill>
                <a:srgbClr val="212529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ervicio </a:t>
            </a:r>
            <a:r>
              <a:rPr lang="es-ES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ocial dura 6 meses, cubriendo 480 horas, 4 horas diarias de lunes a viernes.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ervicio Social">
            <a:extLst>
              <a:ext uri="{FF2B5EF4-FFF2-40B4-BE49-F238E27FC236}">
                <a16:creationId xmlns:a16="http://schemas.microsoft.com/office/drawing/2014/main" id="{4214DA88-81D2-CBA4-771A-4041BEF6E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t="5047" r="15699" b="9778"/>
          <a:stretch/>
        </p:blipFill>
        <p:spPr bwMode="auto">
          <a:xfrm>
            <a:off x="4151376" y="1941636"/>
            <a:ext cx="3044952" cy="302666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uenta-Sistema">
            <a:extLst>
              <a:ext uri="{FF2B5EF4-FFF2-40B4-BE49-F238E27FC236}">
                <a16:creationId xmlns:a16="http://schemas.microsoft.com/office/drawing/2014/main" id="{B5C80244-296D-7DAA-0F9C-8DA1291D5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0" y="308063"/>
            <a:ext cx="1669132" cy="6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2841092-7806-7D69-E60D-20E4353A410C}"/>
              </a:ext>
            </a:extLst>
          </p:cNvPr>
          <p:cNvSpPr/>
          <p:nvPr/>
        </p:nvSpPr>
        <p:spPr>
          <a:xfrm>
            <a:off x="2567994" y="1095779"/>
            <a:ext cx="316676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SERVICIO SOCIAL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5BD4016-C57A-CA78-C00D-A5CC620C65FC}"/>
              </a:ext>
            </a:extLst>
          </p:cNvPr>
          <p:cNvSpPr/>
          <p:nvPr/>
        </p:nvSpPr>
        <p:spPr>
          <a:xfrm>
            <a:off x="2105973" y="199800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  <p:pic>
        <p:nvPicPr>
          <p:cNvPr id="4" name="Picture 4" descr="TESI::Sistema::Gestión::Calidad">
            <a:extLst>
              <a:ext uri="{FF2B5EF4-FFF2-40B4-BE49-F238E27FC236}">
                <a16:creationId xmlns:a16="http://schemas.microsoft.com/office/drawing/2014/main" id="{8F820A5C-7748-1E97-EC90-AB7BD2EF6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07492" y="636297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27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uenta-Sistema">
            <a:extLst>
              <a:ext uri="{FF2B5EF4-FFF2-40B4-BE49-F238E27FC236}">
                <a16:creationId xmlns:a16="http://schemas.microsoft.com/office/drawing/2014/main" id="{5640DCBA-FADF-7454-F9F4-D564C4B06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0" y="364325"/>
            <a:ext cx="1513684" cy="54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ESI::Sistema::Gestión::Calidad">
            <a:extLst>
              <a:ext uri="{FF2B5EF4-FFF2-40B4-BE49-F238E27FC236}">
                <a16:creationId xmlns:a16="http://schemas.microsoft.com/office/drawing/2014/main" id="{44805FD5-EE47-DC6B-06D9-37C5E88D0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498348" y="631725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CE631FC-9BFC-DCA2-2753-1993864F98ED}"/>
              </a:ext>
            </a:extLst>
          </p:cNvPr>
          <p:cNvSpPr/>
          <p:nvPr/>
        </p:nvSpPr>
        <p:spPr>
          <a:xfrm>
            <a:off x="2105973" y="99216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F1F8BF7-D9DE-CB9E-B21A-B4793F23250B}"/>
              </a:ext>
            </a:extLst>
          </p:cNvPr>
          <p:cNvGrpSpPr/>
          <p:nvPr/>
        </p:nvGrpSpPr>
        <p:grpSpPr>
          <a:xfrm>
            <a:off x="365780" y="1169655"/>
            <a:ext cx="7970012" cy="4406551"/>
            <a:chOff x="365780" y="1169655"/>
            <a:chExt cx="7970012" cy="440655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1A5100C-661D-C4AF-5847-49DF8B137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780" y="2116983"/>
              <a:ext cx="7970012" cy="3459223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60609F0B-AE64-8DE5-FD9D-8025A419298A}"/>
                </a:ext>
              </a:extLst>
            </p:cNvPr>
            <p:cNvSpPr/>
            <p:nvPr/>
          </p:nvSpPr>
          <p:spPr>
            <a:xfrm>
              <a:off x="3317273" y="1425040"/>
              <a:ext cx="192834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8.-Formato de Informe Global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DE78DC6-3761-1B19-6CE8-8B682F517B98}"/>
                </a:ext>
              </a:extLst>
            </p:cNvPr>
            <p:cNvSpPr/>
            <p:nvPr/>
          </p:nvSpPr>
          <p:spPr>
            <a:xfrm>
              <a:off x="498348" y="1169655"/>
              <a:ext cx="147187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Ejemplo:</a:t>
              </a:r>
              <a:endParaRPr lang="es-E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351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1ACBB24-85D3-CB24-2DEB-01D6E420E02C}"/>
              </a:ext>
            </a:extLst>
          </p:cNvPr>
          <p:cNvSpPr txBox="1"/>
          <p:nvPr/>
        </p:nvSpPr>
        <p:spPr>
          <a:xfrm>
            <a:off x="677714" y="1597089"/>
            <a:ext cx="706666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a la entrega de estos 3 últimos documentos en el depto. de Servicio social; </a:t>
            </a:r>
          </a:p>
          <a:p>
            <a:pPr algn="just"/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DEBERÁN INGRESAR AL SISTEMA PARA CONTESTAR EL INFORME GLOBAL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se encuentra en el sistema del SISS, se responde de manera digital, y deberán acudir depto. de Servicio social para verificar que su expediente este correcto y completo tanto en físico como en digital.</a:t>
            </a:r>
          </a:p>
          <a:p>
            <a:pPr algn="just"/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Posteriormente deberá anotarse en un listado para que a partir de ese mome</a:t>
            </a:r>
            <a:r>
              <a:rPr lang="es-ES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nto se manejan 30 días hábiles para la entrega de </a:t>
            </a:r>
            <a:r>
              <a:rPr lang="es-ES" b="1" i="1" dirty="0">
                <a:solidFill>
                  <a:srgbClr val="7030A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LAS CONSTANCIAS DE LIBERACIÓN DE SERVICIO SOCIAL</a:t>
            </a:r>
            <a:endParaRPr lang="es-MX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Cuenta-Sistema">
            <a:extLst>
              <a:ext uri="{FF2B5EF4-FFF2-40B4-BE49-F238E27FC236}">
                <a16:creationId xmlns:a16="http://schemas.microsoft.com/office/drawing/2014/main" id="{32415D68-A6C9-90C7-D65C-9B33237C8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68" y="316650"/>
            <a:ext cx="1394812" cy="50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ESI::Sistema::Gestión::Calidad">
            <a:extLst>
              <a:ext uri="{FF2B5EF4-FFF2-40B4-BE49-F238E27FC236}">
                <a16:creationId xmlns:a16="http://schemas.microsoft.com/office/drawing/2014/main" id="{DD951827-DA68-70BD-AA14-A1AC95E91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489204" y="631725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7C2AC7C-4DFB-1EB6-F51C-64B99F892BFE}"/>
              </a:ext>
            </a:extLst>
          </p:cNvPr>
          <p:cNvSpPr/>
          <p:nvPr/>
        </p:nvSpPr>
        <p:spPr>
          <a:xfrm>
            <a:off x="2105973" y="199800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</p:spTree>
    <p:extLst>
      <p:ext uri="{BB962C8B-B14F-4D97-AF65-F5344CB8AC3E}">
        <p14:creationId xmlns:p14="http://schemas.microsoft.com/office/powerpoint/2010/main" val="194137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uenta-Sistema">
            <a:extLst>
              <a:ext uri="{FF2B5EF4-FFF2-40B4-BE49-F238E27FC236}">
                <a16:creationId xmlns:a16="http://schemas.microsoft.com/office/drawing/2014/main" id="{0706907F-9D5D-A3A6-64F1-68AC4579B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1" y="304061"/>
            <a:ext cx="1175356" cy="42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SI::Sistema::Gestión::Calidad">
            <a:extLst>
              <a:ext uri="{FF2B5EF4-FFF2-40B4-BE49-F238E27FC236}">
                <a16:creationId xmlns:a16="http://schemas.microsoft.com/office/drawing/2014/main" id="{FE953B0F-A98A-C6DF-4DC5-939571F39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34924" y="631725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FC8AB21-2BFB-68B3-6DBF-552DAA220B6E}"/>
              </a:ext>
            </a:extLst>
          </p:cNvPr>
          <p:cNvSpPr/>
          <p:nvPr/>
        </p:nvSpPr>
        <p:spPr>
          <a:xfrm>
            <a:off x="2105973" y="80928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90B232A-02AE-B636-160C-AE43DDEBF6CA}"/>
              </a:ext>
            </a:extLst>
          </p:cNvPr>
          <p:cNvGrpSpPr/>
          <p:nvPr/>
        </p:nvGrpSpPr>
        <p:grpSpPr>
          <a:xfrm>
            <a:off x="716978" y="952187"/>
            <a:ext cx="7256590" cy="5015021"/>
            <a:chOff x="716978" y="952187"/>
            <a:chExt cx="7256590" cy="5015021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A72FDD64-6FE5-BAF3-B529-500BE4C26900}"/>
                </a:ext>
              </a:extLst>
            </p:cNvPr>
            <p:cNvSpPr txBox="1"/>
            <p:nvPr/>
          </p:nvSpPr>
          <p:spPr>
            <a:xfrm>
              <a:off x="824011" y="2000842"/>
              <a:ext cx="3170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i="1" u="sng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Generada por el sistema de SISS</a:t>
              </a: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C63E58C2-E538-33B9-7297-E9BF71040B2C}"/>
                </a:ext>
              </a:extLst>
            </p:cNvPr>
            <p:cNvSpPr txBox="1"/>
            <p:nvPr/>
          </p:nvSpPr>
          <p:spPr>
            <a:xfrm>
              <a:off x="4572000" y="2000842"/>
              <a:ext cx="3401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i="1" u="sng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Generada por el </a:t>
              </a:r>
              <a:r>
                <a:rPr lang="es-MX" sz="1400" b="1" i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depto. de Servicio social</a:t>
              </a:r>
              <a:endParaRPr lang="es-MX" sz="1400" b="1" i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E756658C-FDEC-13A1-AC40-62CD98953F42}"/>
                </a:ext>
              </a:extLst>
            </p:cNvPr>
            <p:cNvGrpSpPr/>
            <p:nvPr/>
          </p:nvGrpSpPr>
          <p:grpSpPr>
            <a:xfrm>
              <a:off x="716978" y="2308619"/>
              <a:ext cx="3170904" cy="3537765"/>
              <a:chOff x="696861" y="1955145"/>
              <a:chExt cx="3170904" cy="3995441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CD36F065-637B-1C4C-0992-E704FDF01F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861" y="1955145"/>
                <a:ext cx="3170904" cy="3995441"/>
              </a:xfrm>
              <a:prstGeom prst="rect">
                <a:avLst/>
              </a:prstGeom>
            </p:spPr>
          </p:pic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ECBBB120-52B7-C645-CA9F-33424561928B}"/>
                  </a:ext>
                </a:extLst>
              </p:cNvPr>
              <p:cNvGrpSpPr/>
              <p:nvPr/>
            </p:nvGrpSpPr>
            <p:grpSpPr>
              <a:xfrm>
                <a:off x="1321037" y="3350341"/>
                <a:ext cx="2116394" cy="427702"/>
                <a:chOff x="1224116" y="2706329"/>
                <a:chExt cx="2116394" cy="427702"/>
              </a:xfrm>
            </p:grpSpPr>
            <p:sp>
              <p:nvSpPr>
                <p:cNvPr id="13" name="Rectángulo 12">
                  <a:extLst>
                    <a:ext uri="{FF2B5EF4-FFF2-40B4-BE49-F238E27FC236}">
                      <a16:creationId xmlns:a16="http://schemas.microsoft.com/office/drawing/2014/main" id="{41D23856-241D-E9B2-D0AC-BB30F7D47C9A}"/>
                    </a:ext>
                  </a:extLst>
                </p:cNvPr>
                <p:cNvSpPr/>
                <p:nvPr/>
              </p:nvSpPr>
              <p:spPr>
                <a:xfrm>
                  <a:off x="1224116" y="2706329"/>
                  <a:ext cx="2116394" cy="1696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" name="Rectángulo 13">
                  <a:extLst>
                    <a:ext uri="{FF2B5EF4-FFF2-40B4-BE49-F238E27FC236}">
                      <a16:creationId xmlns:a16="http://schemas.microsoft.com/office/drawing/2014/main" id="{7461732D-DEB0-CC4E-A78E-C5FAAD71B30C}"/>
                    </a:ext>
                  </a:extLst>
                </p:cNvPr>
                <p:cNvSpPr/>
                <p:nvPr/>
              </p:nvSpPr>
              <p:spPr>
                <a:xfrm>
                  <a:off x="1383890" y="3070122"/>
                  <a:ext cx="1698523" cy="6390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230503DE-E306-6757-66E8-6F9F58CF0E38}"/>
                </a:ext>
              </a:extLst>
            </p:cNvPr>
            <p:cNvGrpSpPr/>
            <p:nvPr/>
          </p:nvGrpSpPr>
          <p:grpSpPr>
            <a:xfrm>
              <a:off x="4630897" y="2308619"/>
              <a:ext cx="2885471" cy="3658589"/>
              <a:chOff x="5172653" y="1315064"/>
              <a:chExt cx="3187224" cy="4070555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C9591FD2-3144-9EC5-8211-4BB5F407B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2653" y="1315064"/>
                <a:ext cx="3187224" cy="4070555"/>
              </a:xfrm>
              <a:prstGeom prst="rect">
                <a:avLst/>
              </a:prstGeom>
            </p:spPr>
          </p:pic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BA7A4BB0-51C1-9C45-C07D-F0A1089D0AD9}"/>
                  </a:ext>
                </a:extLst>
              </p:cNvPr>
              <p:cNvSpPr/>
              <p:nvPr/>
            </p:nvSpPr>
            <p:spPr>
              <a:xfrm>
                <a:off x="7020232" y="3235797"/>
                <a:ext cx="582562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BAA3C068-AFFE-6D13-8279-37DA2335E16E}"/>
                  </a:ext>
                </a:extLst>
              </p:cNvPr>
              <p:cNvSpPr/>
              <p:nvPr/>
            </p:nvSpPr>
            <p:spPr>
              <a:xfrm>
                <a:off x="5631425" y="3304622"/>
                <a:ext cx="253181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CFB6183C-3070-17D9-3908-9B1DB5D5DDC0}"/>
                </a:ext>
              </a:extLst>
            </p:cNvPr>
            <p:cNvSpPr/>
            <p:nvPr/>
          </p:nvSpPr>
          <p:spPr>
            <a:xfrm>
              <a:off x="830553" y="952187"/>
              <a:ext cx="147187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Ejemplo:</a:t>
              </a:r>
              <a:endParaRPr lang="es-E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C12D66BC-463E-C833-F4DF-A0E57C5F5DBB}"/>
                </a:ext>
              </a:extLst>
            </p:cNvPr>
            <p:cNvSpPr txBox="1"/>
            <p:nvPr/>
          </p:nvSpPr>
          <p:spPr>
            <a:xfrm>
              <a:off x="2133405" y="1326122"/>
              <a:ext cx="37578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Constancias de liberación de Servicio Social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098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093AD1F-B3E5-8787-0D19-57C5C4AB4984}"/>
              </a:ext>
            </a:extLst>
          </p:cNvPr>
          <p:cNvSpPr/>
          <p:nvPr/>
        </p:nvSpPr>
        <p:spPr>
          <a:xfrm>
            <a:off x="1084811" y="2077466"/>
            <a:ext cx="3251601" cy="287553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RightUp"/>
            <a:lightRig rig="threePt" dir="t"/>
          </a:scene3d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000" b="1" kern="1200" cap="none" spc="0" dirty="0">
                <a:ln/>
                <a:solidFill>
                  <a:srgbClr val="7030A0"/>
                </a:solidFill>
                <a:effectLst/>
                <a:latin typeface="+mj-lt"/>
                <a:ea typeface="+mj-ea"/>
                <a:cs typeface="+mj-cs"/>
              </a:rPr>
              <a:t>¡GRACIAS! POR TU ATENCIÓN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endParaRPr lang="en-US" sz="5000" b="1" kern="1200" cap="none" spc="0" dirty="0">
              <a:ln/>
              <a:solidFill>
                <a:srgbClr val="7030A0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C:\Users\pc\Desktop\tesi.png">
            <a:extLst>
              <a:ext uri="{FF2B5EF4-FFF2-40B4-BE49-F238E27FC236}">
                <a16:creationId xmlns:a16="http://schemas.microsoft.com/office/drawing/2014/main" id="{2657BC49-5777-C36C-ED41-D26CAA2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800" y="1047752"/>
            <a:ext cx="2460460" cy="380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9AEBDD0-51AE-EA2C-DCCD-C59EDE79AB24}"/>
              </a:ext>
            </a:extLst>
          </p:cNvPr>
          <p:cNvSpPr/>
          <p:nvPr/>
        </p:nvSpPr>
        <p:spPr>
          <a:xfrm>
            <a:off x="1537436" y="5129997"/>
            <a:ext cx="6268319" cy="120032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ING. CAROLINA ANABEL AYALA HERNÁNDEZ</a:t>
            </a:r>
          </a:p>
          <a:p>
            <a:pPr algn="ctr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JEFA DEL DEPTO. DE SERVICIO SOCIAL</a:t>
            </a:r>
          </a:p>
          <a:p>
            <a:pPr algn="ctr"/>
            <a:r>
              <a:rPr lang="es-E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 RESIDENCIAS PROFESIONALES</a:t>
            </a:r>
          </a:p>
        </p:txBody>
      </p:sp>
      <p:pic>
        <p:nvPicPr>
          <p:cNvPr id="6" name="Picture 6" descr="Cuenta-Sistema">
            <a:extLst>
              <a:ext uri="{FF2B5EF4-FFF2-40B4-BE49-F238E27FC236}">
                <a16:creationId xmlns:a16="http://schemas.microsoft.com/office/drawing/2014/main" id="{8C7E1018-AC08-CF79-9537-DF39F4BB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0" y="225953"/>
            <a:ext cx="1896000" cy="68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TESI::Sistema::Gestión::Calidad">
            <a:extLst>
              <a:ext uri="{FF2B5EF4-FFF2-40B4-BE49-F238E27FC236}">
                <a16:creationId xmlns:a16="http://schemas.microsoft.com/office/drawing/2014/main" id="{D187A9DF-A092-BA6E-87FB-ADD07DE37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498348" y="631725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862BDF4-3D18-F8ED-6401-309F8026FF9F}"/>
              </a:ext>
            </a:extLst>
          </p:cNvPr>
          <p:cNvSpPr/>
          <p:nvPr/>
        </p:nvSpPr>
        <p:spPr>
          <a:xfrm>
            <a:off x="2160837" y="172368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</p:spTree>
    <p:extLst>
      <p:ext uri="{BB962C8B-B14F-4D97-AF65-F5344CB8AC3E}">
        <p14:creationId xmlns:p14="http://schemas.microsoft.com/office/powerpoint/2010/main" val="233398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9C99AC8-A70A-1441-F4F5-1FC5003B76C5}"/>
              </a:ext>
            </a:extLst>
          </p:cNvPr>
          <p:cNvSpPr/>
          <p:nvPr/>
        </p:nvSpPr>
        <p:spPr>
          <a:xfrm>
            <a:off x="-55229" y="1720840"/>
            <a:ext cx="925445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 periodo de inscripción</a:t>
            </a:r>
          </a:p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para Servicio Social</a:t>
            </a:r>
          </a:p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son los primeros 15 días de </a:t>
            </a:r>
          </a:p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cada mes.</a:t>
            </a:r>
          </a:p>
        </p:txBody>
      </p:sp>
      <p:pic>
        <p:nvPicPr>
          <p:cNvPr id="3" name="Picture 6" descr="Cuenta-Sistema">
            <a:extLst>
              <a:ext uri="{FF2B5EF4-FFF2-40B4-BE49-F238E27FC236}">
                <a16:creationId xmlns:a16="http://schemas.microsoft.com/office/drawing/2014/main" id="{1BAD5F59-1C75-2F7D-847C-048E5F4E9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0" y="308063"/>
            <a:ext cx="1669132" cy="6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FCDB7F5-F6F6-75A1-3D9E-C05243A96871}"/>
              </a:ext>
            </a:extLst>
          </p:cNvPr>
          <p:cNvSpPr/>
          <p:nvPr/>
        </p:nvSpPr>
        <p:spPr>
          <a:xfrm>
            <a:off x="2105973" y="199800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  <p:pic>
        <p:nvPicPr>
          <p:cNvPr id="5" name="Picture 4" descr="TESI::Sistema::Gestión::Calidad">
            <a:extLst>
              <a:ext uri="{FF2B5EF4-FFF2-40B4-BE49-F238E27FC236}">
                <a16:creationId xmlns:a16="http://schemas.microsoft.com/office/drawing/2014/main" id="{B4437EB8-5A13-892C-1543-EFCC8FFA4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07492" y="636297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65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1CA5B09-3772-9E9D-ECDB-6AFF55D95FAF}"/>
              </a:ext>
            </a:extLst>
          </p:cNvPr>
          <p:cNvSpPr txBox="1"/>
          <p:nvPr/>
        </p:nvSpPr>
        <p:spPr>
          <a:xfrm>
            <a:off x="374904" y="1313563"/>
            <a:ext cx="38587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0" dirty="0">
                <a:solidFill>
                  <a:srgbClr val="7030A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Requisitos: </a:t>
            </a:r>
          </a:p>
          <a:p>
            <a:pPr algn="just"/>
            <a:r>
              <a:rPr lang="es-E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-Haber cumplido con 50% de los créditos académicos. (como mínimo, </a:t>
            </a:r>
            <a:r>
              <a:rPr lang="es-ES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ara iniciar tu trámite de registro, en el Departamento de Servicio Social).</a:t>
            </a:r>
          </a:p>
          <a:p>
            <a:pPr algn="just"/>
            <a:endParaRPr lang="es-ES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s-ES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partir del 6to. semestre y estar inscrito en el semestre actual.</a:t>
            </a:r>
          </a:p>
          <a:p>
            <a:pPr algn="just"/>
            <a:endParaRPr lang="es-ES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eberán presentar la siguiente documentación:</a:t>
            </a:r>
          </a:p>
          <a:p>
            <a:pPr algn="just"/>
            <a:endParaRPr lang="es-ES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rgbClr val="7030A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Formato de registro</a:t>
            </a:r>
            <a:r>
              <a:rPr lang="es-ES" b="1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>
                <a:solidFill>
                  <a:srgbClr val="7030A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 autorización de registro Servicio Social </a:t>
            </a:r>
            <a:r>
              <a:rPr lang="es-ES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original y copia, descarga el formato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(https://tesi.org.mx/servicios_escolares.html)</a:t>
            </a:r>
            <a:endParaRPr lang="es-MX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212414-4043-A06F-5332-42408F63FDCD}"/>
              </a:ext>
            </a:extLst>
          </p:cNvPr>
          <p:cNvSpPr txBox="1"/>
          <p:nvPr/>
        </p:nvSpPr>
        <p:spPr>
          <a:xfrm>
            <a:off x="4799176" y="1210547"/>
            <a:ext cx="25379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Copia del carnet del seguro social, vigencia del IMSS o equivalente</a:t>
            </a:r>
          </a:p>
          <a:p>
            <a:pPr algn="just"/>
            <a:endParaRPr lang="es-ES" dirty="0">
              <a:solidFill>
                <a:srgbClr val="212529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Constancia de estudios con el total y el porcentaje de los créditos cubiertos (se debe tramitar en el área de Control Escolar)</a:t>
            </a:r>
          </a:p>
          <a:p>
            <a:pPr algn="just"/>
            <a:endParaRPr lang="es-ES" dirty="0">
              <a:solidFill>
                <a:srgbClr val="212529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CURP actualizado con fecha no mayor a 1 mes. 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Cuenta-Sistema">
            <a:extLst>
              <a:ext uri="{FF2B5EF4-FFF2-40B4-BE49-F238E27FC236}">
                <a16:creationId xmlns:a16="http://schemas.microsoft.com/office/drawing/2014/main" id="{40CF0D2E-C5C2-02A6-B759-D29F1DA2F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68" y="171907"/>
            <a:ext cx="1615713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31F0348-9153-6F39-85D5-D4AE09B44BD9}"/>
              </a:ext>
            </a:extLst>
          </p:cNvPr>
          <p:cNvSpPr/>
          <p:nvPr/>
        </p:nvSpPr>
        <p:spPr>
          <a:xfrm>
            <a:off x="2096829" y="157960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  <p:pic>
        <p:nvPicPr>
          <p:cNvPr id="5" name="Picture 4" descr="TESI::Sistema::Gestión::Calidad">
            <a:extLst>
              <a:ext uri="{FF2B5EF4-FFF2-40B4-BE49-F238E27FC236}">
                <a16:creationId xmlns:a16="http://schemas.microsoft.com/office/drawing/2014/main" id="{11BBC40D-047A-67AC-5CEA-1309AAB22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25780" y="631725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8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1CED9DBE-FEAA-1857-6BE9-F70574E39A37}"/>
              </a:ext>
            </a:extLst>
          </p:cNvPr>
          <p:cNvGrpSpPr/>
          <p:nvPr/>
        </p:nvGrpSpPr>
        <p:grpSpPr>
          <a:xfrm>
            <a:off x="1530496" y="4829691"/>
            <a:ext cx="3602736" cy="391178"/>
            <a:chOff x="4471416" y="3795008"/>
            <a:chExt cx="3602736" cy="323166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1CA488B4-887B-2B82-2E08-8EB904FE7A96}"/>
                </a:ext>
              </a:extLst>
            </p:cNvPr>
            <p:cNvSpPr txBox="1"/>
            <p:nvPr/>
          </p:nvSpPr>
          <p:spPr>
            <a:xfrm>
              <a:off x="4572000" y="3889335"/>
              <a:ext cx="3502152" cy="22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s-MX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20E30600-0499-98E6-6639-04520AB1C8D0}"/>
                </a:ext>
              </a:extLst>
            </p:cNvPr>
            <p:cNvSpPr txBox="1"/>
            <p:nvPr/>
          </p:nvSpPr>
          <p:spPr>
            <a:xfrm>
              <a:off x="4471416" y="3795008"/>
              <a:ext cx="3502152" cy="22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s-MX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6" descr="Cuenta-Sistema">
            <a:extLst>
              <a:ext uri="{FF2B5EF4-FFF2-40B4-BE49-F238E27FC236}">
                <a16:creationId xmlns:a16="http://schemas.microsoft.com/office/drawing/2014/main" id="{3851B14B-03B9-79C8-B91D-C8434207A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5" y="218263"/>
            <a:ext cx="1513684" cy="54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0C3D678-341F-94EA-BB79-549ED41DD47F}"/>
              </a:ext>
            </a:extLst>
          </p:cNvPr>
          <p:cNvSpPr txBox="1"/>
          <p:nvPr/>
        </p:nvSpPr>
        <p:spPr>
          <a:xfrm>
            <a:off x="1631080" y="1133896"/>
            <a:ext cx="566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¿Por qué tengo que realizar el Servicio Social?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B48C6A-0127-0646-3DE7-049388552E53}"/>
              </a:ext>
            </a:extLst>
          </p:cNvPr>
          <p:cNvSpPr txBox="1"/>
          <p:nvPr/>
        </p:nvSpPr>
        <p:spPr>
          <a:xfrm>
            <a:off x="1428197" y="1708657"/>
            <a:ext cx="56767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Dirigido a estudiantes de carreras profesionales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 valor curricular para su historial académico y equivale a 10 créditos académicos.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 un requisito obligatorio que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deberá tener él (la) estudiante para cumplir el 100% de los créditos del total de la carrera.</a:t>
            </a:r>
            <a:endParaRPr lang="es-MX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de carácter obligatorio y viene estipulado en:</a:t>
            </a:r>
          </a:p>
          <a:p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Reglamento del Servicio Social del Estado de México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Tecnológico Nacional de México; Lineamiento para la operación y cumplimiento del Servicio 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Reglamento del Tecnológico de Estudios Superiores de Ixtapaluca.</a:t>
            </a:r>
          </a:p>
          <a:p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B7F6857-3F3F-E914-34F0-A04544EA61C1}"/>
              </a:ext>
            </a:extLst>
          </p:cNvPr>
          <p:cNvSpPr/>
          <p:nvPr/>
        </p:nvSpPr>
        <p:spPr>
          <a:xfrm>
            <a:off x="2105973" y="172368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  <p:pic>
        <p:nvPicPr>
          <p:cNvPr id="11" name="Picture 4" descr="TESI::Sistema::Gestión::Calidad">
            <a:extLst>
              <a:ext uri="{FF2B5EF4-FFF2-40B4-BE49-F238E27FC236}">
                <a16:creationId xmlns:a16="http://schemas.microsoft.com/office/drawing/2014/main" id="{1AE4074F-E7A0-1D14-7F97-94C5DC004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470916" y="631725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4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uenta-Sistema">
            <a:extLst>
              <a:ext uri="{FF2B5EF4-FFF2-40B4-BE49-F238E27FC236}">
                <a16:creationId xmlns:a16="http://schemas.microsoft.com/office/drawing/2014/main" id="{9C0A2448-FDD7-04D4-6A2E-BD8766929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44" y="239084"/>
            <a:ext cx="1507174" cy="5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B293A6-2B5E-1F56-B3C3-1305AC70EF96}"/>
              </a:ext>
            </a:extLst>
          </p:cNvPr>
          <p:cNvSpPr/>
          <p:nvPr/>
        </p:nvSpPr>
        <p:spPr>
          <a:xfrm>
            <a:off x="2105973" y="199800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  <p:pic>
        <p:nvPicPr>
          <p:cNvPr id="3" name="Picture 4" descr="TESI::Sistema::Gestión::Calidad">
            <a:extLst>
              <a:ext uri="{FF2B5EF4-FFF2-40B4-BE49-F238E27FC236}">
                <a16:creationId xmlns:a16="http://schemas.microsoft.com/office/drawing/2014/main" id="{425EAF14-19D0-AB8B-EAC9-4DA9A1993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443484" y="631725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9F14415E-C58B-BEE2-E2C2-0843D405AEC9}"/>
              </a:ext>
            </a:extLst>
          </p:cNvPr>
          <p:cNvGrpSpPr/>
          <p:nvPr/>
        </p:nvGrpSpPr>
        <p:grpSpPr>
          <a:xfrm>
            <a:off x="228790" y="1178430"/>
            <a:ext cx="7785307" cy="5006705"/>
            <a:chOff x="228790" y="1178430"/>
            <a:chExt cx="7785307" cy="5006705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7198F59-7CC4-C979-9E90-970E9D9B7DA2}"/>
                </a:ext>
              </a:extLst>
            </p:cNvPr>
            <p:cNvSpPr/>
            <p:nvPr/>
          </p:nvSpPr>
          <p:spPr>
            <a:xfrm>
              <a:off x="2517234" y="1178430"/>
              <a:ext cx="388119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Excepciones para realizar</a:t>
              </a:r>
            </a:p>
            <a:p>
              <a:pPr algn="ctr"/>
              <a:r>
                <a:rPr lang="es-ES" sz="2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Servicio social</a:t>
              </a:r>
              <a:endParaRPr lang="es-E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7A28AAC4-9F71-56DF-3119-3F004F23489C}"/>
                </a:ext>
              </a:extLst>
            </p:cNvPr>
            <p:cNvGrpSpPr/>
            <p:nvPr/>
          </p:nvGrpSpPr>
          <p:grpSpPr>
            <a:xfrm>
              <a:off x="228790" y="2275685"/>
              <a:ext cx="7785307" cy="3909450"/>
              <a:chOff x="228790" y="2275685"/>
              <a:chExt cx="7785307" cy="3909450"/>
            </a:xfrm>
          </p:grpSpPr>
          <p:sp>
            <p:nvSpPr>
              <p:cNvPr id="7" name="Rectángulo: una sola esquina redondeada 4">
                <a:extLst>
                  <a:ext uri="{FF2B5EF4-FFF2-40B4-BE49-F238E27FC236}">
                    <a16:creationId xmlns:a16="http://schemas.microsoft.com/office/drawing/2014/main" id="{80C7C1E0-B5B7-7E4B-F677-9C3E96A2B24E}"/>
                  </a:ext>
                </a:extLst>
              </p:cNvPr>
              <p:cNvSpPr txBox="1"/>
              <p:nvPr/>
            </p:nvSpPr>
            <p:spPr>
              <a:xfrm>
                <a:off x="228790" y="2275685"/>
                <a:ext cx="4320480" cy="1741500"/>
              </a:xfrm>
              <a:prstGeom prst="rect">
                <a:avLst/>
              </a:prstGeom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800" b="1" kern="12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Art. 19</a:t>
                </a:r>
              </a:p>
              <a:p>
                <a:pPr marL="0" lvl="0" indent="0" algn="just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400" b="1" i="1" kern="12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“No están obligados a realizar el servicio social las personas mayores de 60 años y las que se encuentren impedidos por alguna enfermedad grave que deberá ser calificada por una institución de salud pública reconocida”.</a:t>
                </a:r>
                <a:endParaRPr lang="es-MX" sz="1400" i="1" kern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Rectángulo: una sola esquina redondeada 6">
                <a:extLst>
                  <a:ext uri="{FF2B5EF4-FFF2-40B4-BE49-F238E27FC236}">
                    <a16:creationId xmlns:a16="http://schemas.microsoft.com/office/drawing/2014/main" id="{EF645F14-0269-DB94-51B5-6D661D776676}"/>
                  </a:ext>
                </a:extLst>
              </p:cNvPr>
              <p:cNvSpPr txBox="1"/>
              <p:nvPr/>
            </p:nvSpPr>
            <p:spPr>
              <a:xfrm>
                <a:off x="3693617" y="4308902"/>
                <a:ext cx="4320480" cy="1741500"/>
              </a:xfrm>
              <a:prstGeom prst="rect">
                <a:avLst/>
              </a:prstGeom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MX" sz="1800" b="1" kern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800" b="1" kern="12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Art. 21</a:t>
                </a:r>
              </a:p>
              <a:p>
                <a:pPr marL="0" lvl="0" indent="0" algn="just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400" b="1" i="1" kern="12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“A los estudiantes y pasantes que laboren en cualquiera de las dependencias de los gobiernos federal, estatal o municipales, o en alguno de sus organismos descentralizados, el trabajo que desempeñen se les tomará en cuenta como Servicio, siempre y cuando las labores que realicen sean acorde a su perfil”. </a:t>
                </a:r>
                <a:endParaRPr lang="es-MX" sz="1400" i="1" kern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26" name="Picture 2" descr="Envejecimiento y vejez | Instituto...">
                <a:extLst>
                  <a:ext uri="{FF2B5EF4-FFF2-40B4-BE49-F238E27FC236}">
                    <a16:creationId xmlns:a16="http://schemas.microsoft.com/office/drawing/2014/main" id="{C3407337-F897-8C0B-179B-B35619EE7C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3104" y="2301144"/>
                <a:ext cx="2161897" cy="14704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Tarea Hermosos Dibujos Animados ...">
                <a:extLst>
                  <a:ext uri="{FF2B5EF4-FFF2-40B4-BE49-F238E27FC236}">
                    <a16:creationId xmlns:a16="http://schemas.microsoft.com/office/drawing/2014/main" id="{C875848B-E5A9-253C-D2F3-2E5F010D7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9903" y="4542612"/>
                <a:ext cx="1642523" cy="16425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Flecha: a la derecha con bandas 3">
                <a:extLst>
                  <a:ext uri="{FF2B5EF4-FFF2-40B4-BE49-F238E27FC236}">
                    <a16:creationId xmlns:a16="http://schemas.microsoft.com/office/drawing/2014/main" id="{C4AC966C-CE89-E9D3-05EB-E0BAC88B4E68}"/>
                  </a:ext>
                </a:extLst>
              </p:cNvPr>
              <p:cNvSpPr/>
              <p:nvPr/>
            </p:nvSpPr>
            <p:spPr>
              <a:xfrm>
                <a:off x="2889504" y="5276088"/>
                <a:ext cx="594360" cy="403482"/>
              </a:xfrm>
              <a:prstGeom prst="striped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" name="Flecha: a la derecha con bandas 5">
                <a:extLst>
                  <a:ext uri="{FF2B5EF4-FFF2-40B4-BE49-F238E27FC236}">
                    <a16:creationId xmlns:a16="http://schemas.microsoft.com/office/drawing/2014/main" id="{478CEACE-46E4-1088-E5ED-9887A81CA47F}"/>
                  </a:ext>
                </a:extLst>
              </p:cNvPr>
              <p:cNvSpPr/>
              <p:nvPr/>
            </p:nvSpPr>
            <p:spPr>
              <a:xfrm>
                <a:off x="4549269" y="3008376"/>
                <a:ext cx="534097" cy="352232"/>
              </a:xfrm>
              <a:prstGeom prst="striped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169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12AAD280-85A5-CCBB-8E9C-76C7D7FF4BE3}"/>
              </a:ext>
            </a:extLst>
          </p:cNvPr>
          <p:cNvGrpSpPr/>
          <p:nvPr/>
        </p:nvGrpSpPr>
        <p:grpSpPr>
          <a:xfrm>
            <a:off x="481261" y="1095065"/>
            <a:ext cx="8229600" cy="4675723"/>
            <a:chOff x="481261" y="1095065"/>
            <a:chExt cx="8229600" cy="4675723"/>
          </a:xfrm>
        </p:grpSpPr>
        <p:sp>
          <p:nvSpPr>
            <p:cNvPr id="3" name="2 Título">
              <a:extLst>
                <a:ext uri="{FF2B5EF4-FFF2-40B4-BE49-F238E27FC236}">
                  <a16:creationId xmlns:a16="http://schemas.microsoft.com/office/drawing/2014/main" id="{B2A3260E-D449-6FAD-BF54-D1825BE3C7FC}"/>
                </a:ext>
              </a:extLst>
            </p:cNvPr>
            <p:cNvSpPr txBox="1">
              <a:spLocks/>
            </p:cNvSpPr>
            <p:nvPr/>
          </p:nvSpPr>
          <p:spPr>
            <a:xfrm>
              <a:off x="481261" y="1095065"/>
              <a:ext cx="8229600" cy="86409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MX" sz="1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¿Dónde se puede realizar el Servicio Social?</a:t>
              </a:r>
            </a:p>
          </p:txBody>
        </p:sp>
        <p:pic>
          <p:nvPicPr>
            <p:cNvPr id="4" name="Picture 2" descr="sitio-interes4-edomexgob">
              <a:extLst>
                <a:ext uri="{FF2B5EF4-FFF2-40B4-BE49-F238E27FC236}">
                  <a16:creationId xmlns:a16="http://schemas.microsoft.com/office/drawing/2014/main" id="{F6E8691C-EFA2-7661-85FC-3D82420E8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546" y="1620070"/>
              <a:ext cx="1984460" cy="873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E6CC"/>
                    </a:outerShdw>
                  </a:effectLst>
                </a14:hiddenEffects>
              </a:ext>
            </a:extLst>
          </p:spPr>
        </p:pic>
        <p:pic>
          <p:nvPicPr>
            <p:cNvPr id="5" name="Picture 3" descr="GOBMX">
              <a:extLst>
                <a:ext uri="{FF2B5EF4-FFF2-40B4-BE49-F238E27FC236}">
                  <a16:creationId xmlns:a16="http://schemas.microsoft.com/office/drawing/2014/main" id="{9BE9F7D1-790C-4655-BE3E-81C4066BA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3" r="5196"/>
            <a:stretch>
              <a:fillRect/>
            </a:stretch>
          </p:blipFill>
          <p:spPr bwMode="auto">
            <a:xfrm>
              <a:off x="4083138" y="1707788"/>
              <a:ext cx="1681787" cy="75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E6CC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M1SP">
              <a:extLst>
                <a:ext uri="{FF2B5EF4-FFF2-40B4-BE49-F238E27FC236}">
                  <a16:creationId xmlns:a16="http://schemas.microsoft.com/office/drawing/2014/main" id="{6B252765-9440-4F3A-78FB-83136CAD0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994" y="1653688"/>
              <a:ext cx="720601" cy="73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E6CC"/>
                    </a:outerShdw>
                  </a:effectLst>
                </a14:hiddenEffects>
              </a:ext>
            </a:extLst>
          </p:spPr>
        </p:pic>
        <p:sp>
          <p:nvSpPr>
            <p:cNvPr id="7" name="1 Rectángulo">
              <a:extLst>
                <a:ext uri="{FF2B5EF4-FFF2-40B4-BE49-F238E27FC236}">
                  <a16:creationId xmlns:a16="http://schemas.microsoft.com/office/drawing/2014/main" id="{16DB6F53-AA17-8689-BBC9-2F954ADD6A31}"/>
                </a:ext>
              </a:extLst>
            </p:cNvPr>
            <p:cNvSpPr/>
            <p:nvPr/>
          </p:nvSpPr>
          <p:spPr>
            <a:xfrm>
              <a:off x="957069" y="4939791"/>
              <a:ext cx="7488832" cy="830997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s-MX" sz="1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NOTA: Para realizar el Servicio Social en el </a:t>
              </a:r>
              <a:r>
                <a:rPr lang="es-MX" sz="1600" b="1" u="sng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Sector Privado</a:t>
              </a:r>
              <a:r>
                <a:rPr lang="es-MX" sz="1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 en Dependencias del Gobierno </a:t>
              </a:r>
              <a:r>
                <a:rPr lang="es-MX" sz="1600" b="1" u="sng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Federal</a:t>
              </a:r>
              <a:r>
                <a:rPr lang="es-MX" sz="1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es necesario que exista la vinculación entre el TESI y la empresa o dependencia, mediante la firma de un </a:t>
              </a:r>
              <a:r>
                <a:rPr lang="es-MX" sz="1600" b="1" u="sng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CONVENIO</a:t>
              </a:r>
              <a:r>
                <a:rPr lang="es-MX" sz="1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EF6D1E7-6A6E-E982-8390-7C5BC6184BE4}"/>
                </a:ext>
              </a:extLst>
            </p:cNvPr>
            <p:cNvSpPr/>
            <p:nvPr/>
          </p:nvSpPr>
          <p:spPr>
            <a:xfrm>
              <a:off x="1672118" y="3153666"/>
              <a:ext cx="162095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0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Sector</a:t>
              </a:r>
            </a:p>
            <a:p>
              <a:pPr algn="ctr"/>
              <a:r>
                <a:rPr lang="es-ES" sz="30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 publico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4148598-93CB-A820-0176-DB520EE269B1}"/>
                </a:ext>
              </a:extLst>
            </p:cNvPr>
            <p:cNvSpPr/>
            <p:nvPr/>
          </p:nvSpPr>
          <p:spPr>
            <a:xfrm>
              <a:off x="6061738" y="2941644"/>
              <a:ext cx="1539204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Sector </a:t>
              </a:r>
            </a:p>
            <a:p>
              <a:pPr algn="ctr"/>
              <a:r>
                <a:rPr lang="es-ES" sz="3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privado</a:t>
              </a:r>
              <a:endParaRPr lang="es-E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CB2911B7-0F85-DA19-AA47-ADADB751EC40}"/>
                </a:ext>
              </a:extLst>
            </p:cNvPr>
            <p:cNvCxnSpPr/>
            <p:nvPr/>
          </p:nvCxnSpPr>
          <p:spPr>
            <a:xfrm>
              <a:off x="4083138" y="3609149"/>
              <a:ext cx="1216152" cy="14604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6" descr="Cuenta-Sistema">
            <a:extLst>
              <a:ext uri="{FF2B5EF4-FFF2-40B4-BE49-F238E27FC236}">
                <a16:creationId xmlns:a16="http://schemas.microsoft.com/office/drawing/2014/main" id="{DD72EF27-7D2B-2B26-B90D-6C2C0B329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85" y="253335"/>
            <a:ext cx="1413100" cy="51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342BB64-1238-BEAB-D864-831F00B51A5F}"/>
              </a:ext>
            </a:extLst>
          </p:cNvPr>
          <p:cNvSpPr/>
          <p:nvPr/>
        </p:nvSpPr>
        <p:spPr>
          <a:xfrm>
            <a:off x="2105973" y="199800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  <p:pic>
        <p:nvPicPr>
          <p:cNvPr id="11" name="Picture 4" descr="TESI::Sistema::Gestión::Calidad">
            <a:extLst>
              <a:ext uri="{FF2B5EF4-FFF2-40B4-BE49-F238E27FC236}">
                <a16:creationId xmlns:a16="http://schemas.microsoft.com/office/drawing/2014/main" id="{A106E382-826E-353A-1F6A-0E92171C8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44068" y="631725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25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2AE62AE-B66C-1262-157C-6354DF05D035}"/>
              </a:ext>
            </a:extLst>
          </p:cNvPr>
          <p:cNvGrpSpPr/>
          <p:nvPr/>
        </p:nvGrpSpPr>
        <p:grpSpPr>
          <a:xfrm>
            <a:off x="479322" y="1517904"/>
            <a:ext cx="5925228" cy="4685309"/>
            <a:chOff x="479322" y="1517904"/>
            <a:chExt cx="5925228" cy="468530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45C66CC-CC31-681A-9586-57D236750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8315" y="1517904"/>
              <a:ext cx="3826235" cy="4685309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060F4B8A-62ED-8DBF-3B03-9B6D8C5A2E81}"/>
                </a:ext>
              </a:extLst>
            </p:cNvPr>
            <p:cNvSpPr txBox="1"/>
            <p:nvPr/>
          </p:nvSpPr>
          <p:spPr>
            <a:xfrm>
              <a:off x="479322" y="2551176"/>
              <a:ext cx="1467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Formato no. 1</a:t>
              </a:r>
            </a:p>
          </p:txBody>
        </p:sp>
        <p:cxnSp>
          <p:nvCxnSpPr>
            <p:cNvPr id="41" name="Conector: angular 40">
              <a:extLst>
                <a:ext uri="{FF2B5EF4-FFF2-40B4-BE49-F238E27FC236}">
                  <a16:creationId xmlns:a16="http://schemas.microsoft.com/office/drawing/2014/main" id="{BA3CE202-8FF3-039C-E4BE-604CDDBFF222}"/>
                </a:ext>
              </a:extLst>
            </p:cNvPr>
            <p:cNvCxnSpPr>
              <a:cxnSpLocks/>
              <a:stCxn id="36" idx="2"/>
            </p:cNvCxnSpPr>
            <p:nvPr/>
          </p:nvCxnSpPr>
          <p:spPr>
            <a:xfrm rot="16200000" flipH="1">
              <a:off x="1399390" y="3011171"/>
              <a:ext cx="825634" cy="1198306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6" descr="Cuenta-Sistema">
            <a:extLst>
              <a:ext uri="{FF2B5EF4-FFF2-40B4-BE49-F238E27FC236}">
                <a16:creationId xmlns:a16="http://schemas.microsoft.com/office/drawing/2014/main" id="{030B584D-A25B-E4D5-8971-D64193CF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47" y="199800"/>
            <a:ext cx="1615714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7C9BACD-05E3-858E-10B5-2F91ADA87B4E}"/>
              </a:ext>
            </a:extLst>
          </p:cNvPr>
          <p:cNvSpPr/>
          <p:nvPr/>
        </p:nvSpPr>
        <p:spPr>
          <a:xfrm>
            <a:off x="2105973" y="199800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  <p:pic>
        <p:nvPicPr>
          <p:cNvPr id="3" name="Picture 4" descr="TESI::Sistema::Gestión::Calidad">
            <a:extLst>
              <a:ext uri="{FF2B5EF4-FFF2-40B4-BE49-F238E27FC236}">
                <a16:creationId xmlns:a16="http://schemas.microsoft.com/office/drawing/2014/main" id="{596B3D14-F47B-C8E4-72A7-17A5CD836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480060" y="631725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2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42EE6BCE-4C88-3DAE-1900-52A9264001B5}"/>
              </a:ext>
            </a:extLst>
          </p:cNvPr>
          <p:cNvGrpSpPr/>
          <p:nvPr/>
        </p:nvGrpSpPr>
        <p:grpSpPr>
          <a:xfrm>
            <a:off x="728720" y="1719558"/>
            <a:ext cx="6522472" cy="4278094"/>
            <a:chOff x="426968" y="1237239"/>
            <a:chExt cx="6522472" cy="4278094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F28E433-3585-4029-D43D-8A2CEE57EF27}"/>
                </a:ext>
              </a:extLst>
            </p:cNvPr>
            <p:cNvSpPr txBox="1"/>
            <p:nvPr/>
          </p:nvSpPr>
          <p:spPr>
            <a:xfrm>
              <a:off x="426968" y="1237239"/>
              <a:ext cx="2864871" cy="4278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600" b="0" i="0" dirty="0">
                  <a:solidFill>
                    <a:srgbClr val="212529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Una ves entregada la documentación mínimo 15 días antes de iniciar </a:t>
              </a:r>
              <a:r>
                <a:rPr lang="es-ES" sz="1600" dirty="0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el</a:t>
              </a:r>
              <a:r>
                <a:rPr lang="es-ES" sz="1600" b="0" i="0" dirty="0">
                  <a:solidFill>
                    <a:srgbClr val="212529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1600" dirty="0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s-ES" sz="1600" b="0" i="0" dirty="0">
                  <a:solidFill>
                    <a:srgbClr val="212529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ervicio </a:t>
              </a:r>
              <a:r>
                <a:rPr lang="es-ES" sz="1600" dirty="0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s-ES" sz="1600" b="0" i="0" dirty="0">
                  <a:solidFill>
                    <a:srgbClr val="212529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ocial</a:t>
              </a:r>
            </a:p>
            <a:p>
              <a:pPr algn="just"/>
              <a:endParaRPr lang="es-E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s-ES" sz="1600" dirty="0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Continuamos con los siguientes documentos:</a:t>
              </a:r>
            </a:p>
            <a:p>
              <a:pPr algn="just"/>
              <a:endParaRPr lang="es-E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s-ES" sz="1600" b="1" dirty="0">
                  <a:solidFill>
                    <a:srgbClr val="7030A0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es-ES" sz="1600" b="1" dirty="0">
                  <a:solidFill>
                    <a:schemeClr val="accent5">
                      <a:lumMod val="75000"/>
                    </a:schemeClr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s-ES" sz="1600" b="1" dirty="0">
                  <a:solidFill>
                    <a:srgbClr val="7030A0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Carta de presentación:</a:t>
              </a:r>
              <a:r>
                <a:rPr lang="es-ES" sz="1600" dirty="0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de 3 a 5 días hábiles para que el depto. de Servicio social, realice la entrega a los estudiantes).</a:t>
              </a:r>
            </a:p>
            <a:p>
              <a:pPr algn="just"/>
              <a:endParaRPr lang="es-ES" sz="16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s-ES" sz="1600" b="1" dirty="0">
                  <a:solidFill>
                    <a:srgbClr val="7030A0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3-.Carta de aceptación: </a:t>
              </a:r>
              <a:r>
                <a:rPr lang="es-ES" sz="1600" dirty="0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de 3 a 5 días hábiles para entregarla en el depto. de Servicio social (original y copia).</a:t>
              </a: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046257EC-1B9F-82CB-865D-4B6EAC45DE68}"/>
                </a:ext>
              </a:extLst>
            </p:cNvPr>
            <p:cNvSpPr txBox="1"/>
            <p:nvPr/>
          </p:nvSpPr>
          <p:spPr>
            <a:xfrm>
              <a:off x="3716004" y="1237239"/>
              <a:ext cx="3233436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600" dirty="0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Posteriormente continuamos con el:</a:t>
              </a:r>
            </a:p>
            <a:p>
              <a:endParaRPr lang="es-ES" sz="16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S" sz="1600" b="1" dirty="0">
                  <a:solidFill>
                    <a:srgbClr val="7030A0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-Envío de correo </a:t>
              </a:r>
            </a:p>
            <a:p>
              <a:pPr algn="just"/>
              <a:r>
                <a:rPr lang="es-ES" sz="1600" dirty="0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deberán de seguir correctamente las indicaciones que viene en el correo, que será enviado por el depto. de Servicio social</a:t>
              </a:r>
              <a:r>
                <a:rPr lang="es-MX" sz="1600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1600" dirty="0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a la comunidad estudiantil, para el ingreso al sistema y cambio de contraseña; así como el llenado de información personal.</a:t>
              </a:r>
            </a:p>
            <a:p>
              <a:endParaRPr lang="es-ES" sz="1600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S" sz="1600" dirty="0">
                  <a:solidFill>
                    <a:srgbClr val="C00000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***</a:t>
              </a:r>
              <a:r>
                <a:rPr lang="es-ES" sz="1600" b="1" i="1" dirty="0">
                  <a:solidFill>
                    <a:srgbClr val="C00000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ES IMPORTANTE*** COMPLETAR  Y  ACTUALIZAR LA INFORMACIÓN DE ÉL (LA) ALUMNO(A)</a:t>
              </a:r>
              <a:endParaRPr lang="es-MX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6" descr="Cuenta-Sistema">
            <a:extLst>
              <a:ext uri="{FF2B5EF4-FFF2-40B4-BE49-F238E27FC236}">
                <a16:creationId xmlns:a16="http://schemas.microsoft.com/office/drawing/2014/main" id="{B6B1546B-EBE4-AED7-34FD-491D040FB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2" y="209516"/>
            <a:ext cx="1249192" cy="4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5CE7724-7CCA-8B9C-C0F3-E2AD970B1B69}"/>
              </a:ext>
            </a:extLst>
          </p:cNvPr>
          <p:cNvSpPr/>
          <p:nvPr/>
        </p:nvSpPr>
        <p:spPr>
          <a:xfrm>
            <a:off x="2105973" y="199800"/>
            <a:ext cx="6279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  <p:pic>
        <p:nvPicPr>
          <p:cNvPr id="7" name="Picture 4" descr="TESI::Sistema::Gestión::Calidad">
            <a:extLst>
              <a:ext uri="{FF2B5EF4-FFF2-40B4-BE49-F238E27FC236}">
                <a16:creationId xmlns:a16="http://schemas.microsoft.com/office/drawing/2014/main" id="{D71A50ED-5AA6-306B-4A0A-28988CE6B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489204" y="6317255"/>
            <a:ext cx="4247388" cy="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376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905</TotalTime>
  <Words>1574</Words>
  <Application>Microsoft Office PowerPoint</Application>
  <PresentationFormat>Presentación en pantalla (4:3)</PresentationFormat>
  <Paragraphs>175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Monserrat</vt:lpstr>
      <vt:lpstr>Times New Roman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Servicio Social Y Residencias Profesionales</dc:creator>
  <cp:lastModifiedBy>Servicio Social Y Residencias Profesionales</cp:lastModifiedBy>
  <cp:revision>34</cp:revision>
  <dcterms:created xsi:type="dcterms:W3CDTF">2024-05-08T00:38:46Z</dcterms:created>
  <dcterms:modified xsi:type="dcterms:W3CDTF">2024-08-19T19:51:31Z</dcterms:modified>
</cp:coreProperties>
</file>